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Lst>
  <p:notesMasterIdLst>
    <p:notesMasterId r:id="rId15"/>
  </p:notesMasterIdLst>
  <p:sldIdLst>
    <p:sldId id="262" r:id="rId2"/>
    <p:sldId id="263" r:id="rId3"/>
    <p:sldId id="264" r:id="rId4"/>
    <p:sldId id="265" r:id="rId5"/>
    <p:sldId id="266" r:id="rId6"/>
    <p:sldId id="267" r:id="rId7"/>
    <p:sldId id="268" r:id="rId8"/>
    <p:sldId id="269" r:id="rId9"/>
    <p:sldId id="270" r:id="rId10"/>
    <p:sldId id="271" r:id="rId11"/>
    <p:sldId id="272" r:id="rId12"/>
    <p:sldId id="273" r:id="rId13"/>
    <p:sldId id="274"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660"/>
  </p:normalViewPr>
  <p:slideViewPr>
    <p:cSldViewPr snapToGrid="0">
      <p:cViewPr varScale="1">
        <p:scale>
          <a:sx n="106" d="100"/>
          <a:sy n="106" d="100"/>
        </p:scale>
        <p:origin x="252"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AD43D08-0EEC-4F46-B45C-ED6C967AF759}" type="datetimeFigureOut">
              <a:rPr lang="en-US" smtClean="0"/>
              <a:t>6/29/2023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BF7BA5D-51B4-4015-978F-115CDBCBB45D}" type="slidenum">
              <a:rPr lang="en-US" smtClean="0"/>
              <a:t>‹#›</a:t>
            </a:fld>
            <a:endParaRPr lang="en-US"/>
          </a:p>
        </p:txBody>
      </p:sp>
    </p:spTree>
    <p:extLst>
      <p:ext uri="{BB962C8B-B14F-4D97-AF65-F5344CB8AC3E}">
        <p14:creationId xmlns:p14="http://schemas.microsoft.com/office/powerpoint/2010/main" val="942181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In the upper right-hand corner, fill in the recipient’s first and last name, his/her case number, age, birth date, and sex.</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Fill in the report date (the day you wrote the report) and time.</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Fill in the name of the agency you work for (e.g. Listening Ear, Personal Assistance Options, Valley Residential Services).</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Fill in the name of your worksite (e.g. Mt. Pleasant AFC, Reed City AFC).</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Fill in the date and time when you discovered the incident, when it happened, and where it happened (be specific).</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Fill in the first and last initials of other recipients involved or present.  Alternatively, you can use other recipients’ first names or first name and last initial.</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Use the full names of any employees involved and/or present.</a:t>
            </a:r>
          </a:p>
          <a:p>
            <a:r>
              <a:rPr lang="en-US" sz="1200" kern="1200" dirty="0">
                <a:solidFill>
                  <a:schemeClr val="tx1"/>
                </a:solidFill>
                <a:effectLst/>
                <a:latin typeface="+mn-lt"/>
                <a:ea typeface="+mn-ea"/>
                <a:cs typeface="+mn-cs"/>
              </a:rPr>
              <a:t> </a:t>
            </a:r>
          </a:p>
          <a:p>
            <a:endParaRPr lang="en-US" dirty="0"/>
          </a:p>
        </p:txBody>
      </p:sp>
      <p:sp>
        <p:nvSpPr>
          <p:cNvPr id="4" name="Slide Number Placeholder 3"/>
          <p:cNvSpPr>
            <a:spLocks noGrp="1"/>
          </p:cNvSpPr>
          <p:nvPr>
            <p:ph type="sldNum" sz="quarter" idx="5"/>
          </p:nvPr>
        </p:nvSpPr>
        <p:spPr/>
        <p:txBody>
          <a:bodyPr/>
          <a:lstStyle/>
          <a:p>
            <a:fld id="{FBF7BA5D-51B4-4015-978F-115CDBCBB45D}" type="slidenum">
              <a:rPr lang="en-US" smtClean="0"/>
              <a:t>5</a:t>
            </a:fld>
            <a:endParaRPr lang="en-US"/>
          </a:p>
        </p:txBody>
      </p:sp>
    </p:spTree>
    <p:extLst>
      <p:ext uri="{BB962C8B-B14F-4D97-AF65-F5344CB8AC3E}">
        <p14:creationId xmlns:p14="http://schemas.microsoft.com/office/powerpoint/2010/main" val="10197388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u="sng" kern="1200" dirty="0">
                <a:solidFill>
                  <a:schemeClr val="tx1"/>
                </a:solidFill>
                <a:effectLst/>
                <a:latin typeface="+mn-lt"/>
                <a:ea typeface="+mn-ea"/>
                <a:cs typeface="+mn-cs"/>
              </a:rPr>
              <a:t>When describing the incident, explain in simple terms what happened.</a:t>
            </a:r>
            <a:r>
              <a:rPr lang="en-US" sz="1200" kern="1200" dirty="0">
                <a:solidFill>
                  <a:schemeClr val="tx1"/>
                </a:solidFill>
                <a:effectLst/>
                <a:latin typeface="+mn-lt"/>
                <a:ea typeface="+mn-ea"/>
                <a:cs typeface="+mn-cs"/>
              </a:rPr>
              <a:t>  Be clear and specific.  If other recipients were involved in the situation you are describing, use only their initials or first names.  </a:t>
            </a:r>
          </a:p>
          <a:p>
            <a:r>
              <a:rPr lang="en-US" sz="1200" kern="1200" dirty="0">
                <a:solidFill>
                  <a:schemeClr val="tx1"/>
                </a:solidFill>
                <a:effectLst/>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u="sng" kern="1200" dirty="0">
                <a:solidFill>
                  <a:schemeClr val="tx1"/>
                </a:solidFill>
                <a:effectLst/>
                <a:latin typeface="+mn-lt"/>
                <a:ea typeface="+mn-ea"/>
                <a:cs typeface="+mn-cs"/>
              </a:rPr>
              <a:t>Action taken by staff:</a:t>
            </a:r>
            <a:r>
              <a:rPr lang="en-US" sz="1200" kern="1200" dirty="0">
                <a:solidFill>
                  <a:schemeClr val="tx1"/>
                </a:solidFill>
                <a:effectLst/>
                <a:latin typeface="+mn-lt"/>
                <a:ea typeface="+mn-ea"/>
                <a:cs typeface="+mn-cs"/>
              </a:rPr>
              <a:t>  Describe what you did in response to the incident.  Describe what you did to prevent another, similar incident from occurring.  Check “yes” or “no” to indicate whether signs of an injury were present.</a:t>
            </a:r>
          </a:p>
          <a:p>
            <a:endParaRPr lang="en-US" dirty="0"/>
          </a:p>
        </p:txBody>
      </p:sp>
      <p:sp>
        <p:nvSpPr>
          <p:cNvPr id="4" name="Slide Number Placeholder 3"/>
          <p:cNvSpPr>
            <a:spLocks noGrp="1"/>
          </p:cNvSpPr>
          <p:nvPr>
            <p:ph type="sldNum" sz="quarter" idx="5"/>
          </p:nvPr>
        </p:nvSpPr>
        <p:spPr/>
        <p:txBody>
          <a:bodyPr/>
          <a:lstStyle/>
          <a:p>
            <a:fld id="{FBF7BA5D-51B4-4015-978F-115CDBCBB45D}" type="slidenum">
              <a:rPr lang="en-US" smtClean="0"/>
              <a:t>6</a:t>
            </a:fld>
            <a:endParaRPr lang="en-US"/>
          </a:p>
        </p:txBody>
      </p:sp>
    </p:spTree>
    <p:extLst>
      <p:ext uri="{BB962C8B-B14F-4D97-AF65-F5344CB8AC3E}">
        <p14:creationId xmlns:p14="http://schemas.microsoft.com/office/powerpoint/2010/main" val="18306121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Note:  </a:t>
            </a:r>
          </a:p>
          <a:p>
            <a:r>
              <a:rPr lang="en-US" dirty="0"/>
              <a:t>LICENSING RULES FOR AFC SMALLAND LARGE GROUPHOMES R 400.15311 Investigation and reporting of incidents, accidents, illnesses, absences, and death.</a:t>
            </a:r>
          </a:p>
          <a:p>
            <a:r>
              <a:rPr lang="en-US" dirty="0"/>
              <a:t>LICENSING RULES FOR AFC FAMILY HOMES R 400.1416 Resident health care.</a:t>
            </a:r>
          </a:p>
          <a:p>
            <a:r>
              <a:rPr lang="en-US" dirty="0"/>
              <a:t>R 400.1417 Absence without notice.</a:t>
            </a:r>
          </a:p>
          <a:p>
            <a:r>
              <a:rPr lang="en-US" dirty="0"/>
              <a:t>LICENSING RULES FOR AFC CONGREGATE FACILITIES R 400.2404 Illnesses and accidents</a:t>
            </a:r>
          </a:p>
          <a:p>
            <a:r>
              <a:rPr lang="en-US" dirty="0"/>
              <a:t>R 400.2405 Deaths of Residents.</a:t>
            </a:r>
          </a:p>
        </p:txBody>
      </p:sp>
      <p:sp>
        <p:nvSpPr>
          <p:cNvPr id="4" name="Slide Number Placeholder 3"/>
          <p:cNvSpPr>
            <a:spLocks noGrp="1"/>
          </p:cNvSpPr>
          <p:nvPr>
            <p:ph type="sldNum" sz="quarter" idx="5"/>
          </p:nvPr>
        </p:nvSpPr>
        <p:spPr/>
        <p:txBody>
          <a:bodyPr/>
          <a:lstStyle/>
          <a:p>
            <a:fld id="{FBF7BA5D-51B4-4015-978F-115CDBCBB45D}" type="slidenum">
              <a:rPr lang="en-US" smtClean="0"/>
              <a:t>7</a:t>
            </a:fld>
            <a:endParaRPr lang="en-US"/>
          </a:p>
        </p:txBody>
      </p:sp>
    </p:spTree>
    <p:extLst>
      <p:ext uri="{BB962C8B-B14F-4D97-AF65-F5344CB8AC3E}">
        <p14:creationId xmlns:p14="http://schemas.microsoft.com/office/powerpoint/2010/main" val="34814015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23C5FC1-FF60-493B-ADD6-8B1A217E843D}" type="datetimeFigureOut">
              <a:rPr lang="en-US" smtClean="0"/>
              <a:t>6/29/2023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F9328CA-02A1-4713-862E-D379C9AAACE5}" type="slidenum">
              <a:rPr lang="en-US" smtClean="0"/>
              <a:t>‹#›</a:t>
            </a:fld>
            <a:endParaRPr lang="en-US"/>
          </a:p>
        </p:txBody>
      </p:sp>
    </p:spTree>
    <p:extLst>
      <p:ext uri="{BB962C8B-B14F-4D97-AF65-F5344CB8AC3E}">
        <p14:creationId xmlns:p14="http://schemas.microsoft.com/office/powerpoint/2010/main" val="4293410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23C5FC1-FF60-493B-ADD6-8B1A217E843D}" type="datetimeFigureOut">
              <a:rPr lang="en-US" smtClean="0"/>
              <a:t>6/29/2023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F9328CA-02A1-4713-862E-D379C9AAACE5}" type="slidenum">
              <a:rPr lang="en-US" smtClean="0"/>
              <a:t>‹#›</a:t>
            </a:fld>
            <a:endParaRPr lang="en-US"/>
          </a:p>
        </p:txBody>
      </p:sp>
    </p:spTree>
    <p:extLst>
      <p:ext uri="{BB962C8B-B14F-4D97-AF65-F5344CB8AC3E}">
        <p14:creationId xmlns:p14="http://schemas.microsoft.com/office/powerpoint/2010/main" val="9781302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23C5FC1-FF60-493B-ADD6-8B1A217E843D}" type="datetimeFigureOut">
              <a:rPr lang="en-US" smtClean="0"/>
              <a:t>6/29/2023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F9328CA-02A1-4713-862E-D379C9AAACE5}" type="slidenum">
              <a:rPr lang="en-US" smtClean="0"/>
              <a:t>‹#›</a:t>
            </a:fld>
            <a:endParaRPr lang="en-US"/>
          </a:p>
        </p:txBody>
      </p:sp>
    </p:spTree>
    <p:extLst>
      <p:ext uri="{BB962C8B-B14F-4D97-AF65-F5344CB8AC3E}">
        <p14:creationId xmlns:p14="http://schemas.microsoft.com/office/powerpoint/2010/main" val="2448673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23C5FC1-FF60-493B-ADD6-8B1A217E843D}" type="datetimeFigureOut">
              <a:rPr lang="en-US" smtClean="0"/>
              <a:t>6/29/2023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F9328CA-02A1-4713-862E-D379C9AAACE5}" type="slidenum">
              <a:rPr lang="en-US" smtClean="0"/>
              <a:t>‹#›</a:t>
            </a:fld>
            <a:endParaRPr lang="en-US"/>
          </a:p>
        </p:txBody>
      </p:sp>
    </p:spTree>
    <p:extLst>
      <p:ext uri="{BB962C8B-B14F-4D97-AF65-F5344CB8AC3E}">
        <p14:creationId xmlns:p14="http://schemas.microsoft.com/office/powerpoint/2010/main" val="29331795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23C5FC1-FF60-493B-ADD6-8B1A217E843D}" type="datetimeFigureOut">
              <a:rPr lang="en-US" smtClean="0"/>
              <a:t>6/29/2023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F9328CA-02A1-4713-862E-D379C9AAACE5}" type="slidenum">
              <a:rPr lang="en-US" smtClean="0"/>
              <a:t>‹#›</a:t>
            </a:fld>
            <a:endParaRPr lang="en-US"/>
          </a:p>
        </p:txBody>
      </p:sp>
    </p:spTree>
    <p:extLst>
      <p:ext uri="{BB962C8B-B14F-4D97-AF65-F5344CB8AC3E}">
        <p14:creationId xmlns:p14="http://schemas.microsoft.com/office/powerpoint/2010/main" val="8620744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23C5FC1-FF60-493B-ADD6-8B1A217E843D}" type="datetimeFigureOut">
              <a:rPr lang="en-US" smtClean="0"/>
              <a:t>6/29/2023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F9328CA-02A1-4713-862E-D379C9AAACE5}" type="slidenum">
              <a:rPr lang="en-US" smtClean="0"/>
              <a:t>‹#›</a:t>
            </a:fld>
            <a:endParaRPr lang="en-US"/>
          </a:p>
        </p:txBody>
      </p:sp>
    </p:spTree>
    <p:extLst>
      <p:ext uri="{BB962C8B-B14F-4D97-AF65-F5344CB8AC3E}">
        <p14:creationId xmlns:p14="http://schemas.microsoft.com/office/powerpoint/2010/main" val="22063741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23C5FC1-FF60-493B-ADD6-8B1A217E843D}" type="datetimeFigureOut">
              <a:rPr lang="en-US" smtClean="0"/>
              <a:t>6/29/2023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F9328CA-02A1-4713-862E-D379C9AAACE5}" type="slidenum">
              <a:rPr lang="en-US" smtClean="0"/>
              <a:t>‹#›</a:t>
            </a:fld>
            <a:endParaRPr lang="en-US"/>
          </a:p>
        </p:txBody>
      </p:sp>
    </p:spTree>
    <p:extLst>
      <p:ext uri="{BB962C8B-B14F-4D97-AF65-F5344CB8AC3E}">
        <p14:creationId xmlns:p14="http://schemas.microsoft.com/office/powerpoint/2010/main" val="27427841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23C5FC1-FF60-493B-ADD6-8B1A217E843D}" type="datetimeFigureOut">
              <a:rPr lang="en-US" smtClean="0"/>
              <a:t>6/29/2023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F9328CA-02A1-4713-862E-D379C9AAACE5}" type="slidenum">
              <a:rPr lang="en-US" smtClean="0"/>
              <a:t>‹#›</a:t>
            </a:fld>
            <a:endParaRPr lang="en-US"/>
          </a:p>
        </p:txBody>
      </p:sp>
    </p:spTree>
    <p:extLst>
      <p:ext uri="{BB962C8B-B14F-4D97-AF65-F5344CB8AC3E}">
        <p14:creationId xmlns:p14="http://schemas.microsoft.com/office/powerpoint/2010/main" val="21423688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623C5FC1-FF60-493B-ADD6-8B1A217E843D}" type="datetimeFigureOut">
              <a:rPr lang="en-US" smtClean="0"/>
              <a:t>6/29/2023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F9328CA-02A1-4713-862E-D379C9AAACE5}" type="slidenum">
              <a:rPr lang="en-US" smtClean="0"/>
              <a:t>‹#›</a:t>
            </a:fld>
            <a:endParaRPr lang="en-US"/>
          </a:p>
        </p:txBody>
      </p:sp>
    </p:spTree>
    <p:extLst>
      <p:ext uri="{BB962C8B-B14F-4D97-AF65-F5344CB8AC3E}">
        <p14:creationId xmlns:p14="http://schemas.microsoft.com/office/powerpoint/2010/main" val="41316723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23C5FC1-FF60-493B-ADD6-8B1A217E843D}" type="datetimeFigureOut">
              <a:rPr lang="en-US" smtClean="0"/>
              <a:t>6/29/2023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F9328CA-02A1-4713-862E-D379C9AAACE5}" type="slidenum">
              <a:rPr lang="en-US" smtClean="0"/>
              <a:t>‹#›</a:t>
            </a:fld>
            <a:endParaRPr lang="en-US"/>
          </a:p>
        </p:txBody>
      </p:sp>
    </p:spTree>
    <p:extLst>
      <p:ext uri="{BB962C8B-B14F-4D97-AF65-F5344CB8AC3E}">
        <p14:creationId xmlns:p14="http://schemas.microsoft.com/office/powerpoint/2010/main" val="14401492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23C5FC1-FF60-493B-ADD6-8B1A217E843D}" type="datetimeFigureOut">
              <a:rPr lang="en-US" smtClean="0"/>
              <a:t>6/29/2023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F9328CA-02A1-4713-862E-D379C9AAACE5}" type="slidenum">
              <a:rPr lang="en-US" smtClean="0"/>
              <a:t>‹#›</a:t>
            </a:fld>
            <a:endParaRPr lang="en-US"/>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66224709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23C5FC1-FF60-493B-ADD6-8B1A217E843D}" type="datetimeFigureOut">
              <a:rPr lang="en-US" smtClean="0"/>
              <a:t>6/29/2023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F9328CA-02A1-4713-862E-D379C9AAACE5}" type="slidenum">
              <a:rPr lang="en-US" smtClean="0"/>
              <a:t>‹#›</a:t>
            </a:fld>
            <a:endParaRPr lang="en-US"/>
          </a:p>
        </p:txBody>
      </p:sp>
    </p:spTree>
    <p:extLst>
      <p:ext uri="{BB962C8B-B14F-4D97-AF65-F5344CB8AC3E}">
        <p14:creationId xmlns:p14="http://schemas.microsoft.com/office/powerpoint/2010/main" val="333070954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23C5FC1-FF60-493B-ADD6-8B1A217E843D}" type="datetimeFigureOut">
              <a:rPr lang="en-US" smtClean="0"/>
              <a:t>6/29/2023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F9328CA-02A1-4713-862E-D379C9AAACE5}" type="slidenum">
              <a:rPr lang="en-US" smtClean="0"/>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75454342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23C5FC1-FF60-493B-ADD6-8B1A217E843D}" type="datetimeFigureOut">
              <a:rPr lang="en-US" smtClean="0"/>
              <a:t>6/29/2023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F9328CA-02A1-4713-862E-D379C9AAACE5}" type="slidenum">
              <a:rPr lang="en-US" smtClean="0"/>
              <a:t>‹#›</a:t>
            </a:fld>
            <a:endParaRPr lang="en-US"/>
          </a:p>
        </p:txBody>
      </p:sp>
    </p:spTree>
    <p:extLst>
      <p:ext uri="{BB962C8B-B14F-4D97-AF65-F5344CB8AC3E}">
        <p14:creationId xmlns:p14="http://schemas.microsoft.com/office/powerpoint/2010/main" val="86552634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23C5FC1-FF60-493B-ADD6-8B1A217E843D}" type="datetimeFigureOut">
              <a:rPr lang="en-US" smtClean="0"/>
              <a:t>6/29/2023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F9328CA-02A1-4713-862E-D379C9AAACE5}" type="slidenum">
              <a:rPr lang="en-US" smtClean="0"/>
              <a:t>‹#›</a:t>
            </a:fld>
            <a:endParaRPr lang="en-US"/>
          </a:p>
        </p:txBody>
      </p:sp>
    </p:spTree>
    <p:extLst>
      <p:ext uri="{BB962C8B-B14F-4D97-AF65-F5344CB8AC3E}">
        <p14:creationId xmlns:p14="http://schemas.microsoft.com/office/powerpoint/2010/main" val="171964217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23C5FC1-FF60-493B-ADD6-8B1A217E843D}" type="datetimeFigureOut">
              <a:rPr lang="en-US" smtClean="0"/>
              <a:t>6/29/2023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F9328CA-02A1-4713-862E-D379C9AAACE5}" type="slidenum">
              <a:rPr lang="en-US" smtClean="0"/>
              <a:t>‹#›</a:t>
            </a:fld>
            <a:endParaRPr lang="en-US"/>
          </a:p>
        </p:txBody>
      </p:sp>
    </p:spTree>
    <p:extLst>
      <p:ext uri="{BB962C8B-B14F-4D97-AF65-F5344CB8AC3E}">
        <p14:creationId xmlns:p14="http://schemas.microsoft.com/office/powerpoint/2010/main" val="208480994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1_Title Slide">
    <p:bg>
      <p:bgPr>
        <a:solidFill>
          <a:schemeClr val="bg2"/>
        </a:solidFill>
        <a:effectLst/>
      </p:bgPr>
    </p:bg>
    <p:spTree>
      <p:nvGrpSpPr>
        <p:cNvPr id="1" name=""/>
        <p:cNvGrpSpPr/>
        <p:nvPr/>
      </p:nvGrpSpPr>
      <p:grpSpPr>
        <a:xfrm>
          <a:off x="0" y="0"/>
          <a:ext cx="0" cy="0"/>
          <a:chOff x="0" y="0"/>
          <a:chExt cx="0" cy="0"/>
        </a:xfrm>
      </p:grpSpPr>
      <p:sp>
        <p:nvSpPr>
          <p:cNvPr id="9" name="Title 1"/>
          <p:cNvSpPr>
            <a:spLocks noGrp="1"/>
          </p:cNvSpPr>
          <p:nvPr>
            <p:ph type="title" hasCustomPrompt="1"/>
          </p:nvPr>
        </p:nvSpPr>
        <p:spPr>
          <a:xfrm>
            <a:off x="0" y="4219402"/>
            <a:ext cx="12192000" cy="616917"/>
          </a:xfrm>
        </p:spPr>
        <p:txBody>
          <a:bodyPr>
            <a:noAutofit/>
          </a:bodyPr>
          <a:lstStyle>
            <a:lvl1pPr algn="ctr">
              <a:defRPr sz="4400" b="0" i="0">
                <a:solidFill>
                  <a:srgbClr val="00AA65"/>
                </a:solidFill>
                <a:latin typeface="Arial" charset="0"/>
                <a:ea typeface="Arial" charset="0"/>
                <a:cs typeface="Arial" charset="0"/>
              </a:defRPr>
            </a:lvl1pPr>
          </a:lstStyle>
          <a:p>
            <a:r>
              <a:rPr lang="en-US" dirty="0"/>
              <a:t>Click to edit Master title style</a:t>
            </a:r>
            <a:br>
              <a:rPr lang="en-US" dirty="0"/>
            </a:br>
            <a:endParaRPr lang="en-US" dirty="0"/>
          </a:p>
        </p:txBody>
      </p:sp>
      <p:sp>
        <p:nvSpPr>
          <p:cNvPr id="13" name="Content Placeholder 12"/>
          <p:cNvSpPr>
            <a:spLocks noGrp="1"/>
          </p:cNvSpPr>
          <p:nvPr>
            <p:ph sz="quarter" idx="10"/>
          </p:nvPr>
        </p:nvSpPr>
        <p:spPr>
          <a:xfrm>
            <a:off x="0" y="5006975"/>
            <a:ext cx="12192000" cy="1223963"/>
          </a:xfrm>
          <a:noFill/>
        </p:spPr>
        <p:txBody>
          <a:bodyPr>
            <a:normAutofit/>
          </a:bodyPr>
          <a:lstStyle>
            <a:lvl1pPr marL="0" indent="0" algn="ctr">
              <a:buNone/>
              <a:defRPr sz="2000" b="1">
                <a:solidFill>
                  <a:srgbClr val="002060"/>
                </a:solidFill>
                <a:latin typeface="Arial" charset="0"/>
                <a:ea typeface="Arial" charset="0"/>
                <a:cs typeface="Arial" charset="0"/>
              </a:defRPr>
            </a:lvl1pPr>
            <a:lvl2pPr marL="457200" indent="0" algn="r">
              <a:buNone/>
              <a:defRPr b="1">
                <a:latin typeface="Times" charset="0"/>
                <a:ea typeface="Times" charset="0"/>
                <a:cs typeface="Times" charset="0"/>
              </a:defRPr>
            </a:lvl2pPr>
            <a:lvl3pPr marL="914400" indent="0" algn="r">
              <a:buNone/>
              <a:defRPr b="1">
                <a:latin typeface="Times" charset="0"/>
                <a:ea typeface="Times" charset="0"/>
                <a:cs typeface="Times" charset="0"/>
              </a:defRPr>
            </a:lvl3pPr>
            <a:lvl4pPr marL="1371600" indent="0" algn="r">
              <a:buNone/>
              <a:defRPr b="1">
                <a:latin typeface="Times" charset="0"/>
                <a:ea typeface="Times" charset="0"/>
                <a:cs typeface="Times" charset="0"/>
              </a:defRPr>
            </a:lvl4pPr>
            <a:lvl5pPr marL="1828800" indent="0" algn="r">
              <a:buNone/>
              <a:defRPr b="1">
                <a:latin typeface="Times" charset="0"/>
                <a:ea typeface="Times" charset="0"/>
                <a:cs typeface="Times" charset="0"/>
              </a:defRPr>
            </a:lvl5pPr>
          </a:lstStyle>
          <a:p>
            <a:pPr lvl="0"/>
            <a:r>
              <a:rPr lang="en-US" dirty="0"/>
              <a:t>Click to edit Master text styles</a:t>
            </a:r>
          </a:p>
        </p:txBody>
      </p:sp>
      <p:pic>
        <p:nvPicPr>
          <p:cNvPr id="4" name="Picture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711700" y="704818"/>
            <a:ext cx="2757694" cy="2298078"/>
          </a:xfrm>
          <a:prstGeom prst="rect">
            <a:avLst/>
          </a:prstGeom>
        </p:spPr>
      </p:pic>
      <p:cxnSp>
        <p:nvCxnSpPr>
          <p:cNvPr id="7" name="Straight Connector 6"/>
          <p:cNvCxnSpPr/>
          <p:nvPr userDrawn="1"/>
        </p:nvCxnSpPr>
        <p:spPr>
          <a:xfrm>
            <a:off x="2286000" y="3505200"/>
            <a:ext cx="7721600" cy="0"/>
          </a:xfrm>
          <a:prstGeom prst="line">
            <a:avLst/>
          </a:prstGeom>
          <a:ln>
            <a:solidFill>
              <a:srgbClr val="06038D"/>
            </a:solidFill>
          </a:ln>
        </p:spPr>
        <p:style>
          <a:lnRef idx="1">
            <a:schemeClr val="accent1"/>
          </a:lnRef>
          <a:fillRef idx="0">
            <a:schemeClr val="accent1"/>
          </a:fillRef>
          <a:effectRef idx="0">
            <a:schemeClr val="accent1"/>
          </a:effectRef>
          <a:fontRef idx="minor">
            <a:schemeClr val="tx1"/>
          </a:fontRef>
        </p:style>
      </p:cxnSp>
      <p:sp>
        <p:nvSpPr>
          <p:cNvPr id="8" name="Rectangle 7"/>
          <p:cNvSpPr/>
          <p:nvPr userDrawn="1"/>
        </p:nvSpPr>
        <p:spPr>
          <a:xfrm>
            <a:off x="-889000" y="6572250"/>
            <a:ext cx="13779500" cy="571500"/>
          </a:xfrm>
          <a:prstGeom prst="rect">
            <a:avLst/>
          </a:prstGeom>
          <a:solidFill>
            <a:srgbClr val="00AA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596123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623C5FC1-FF60-493B-ADD6-8B1A217E843D}" type="datetimeFigureOut">
              <a:rPr lang="en-US" smtClean="0"/>
              <a:t>6/29/2023</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6F9328CA-02A1-4713-862E-D379C9AAACE5}" type="slidenum">
              <a:rPr lang="en-US" smtClean="0"/>
              <a:t>‹#›</a:t>
            </a:fld>
            <a:endParaRPr lang="en-US"/>
          </a:p>
        </p:txBody>
      </p:sp>
    </p:spTree>
    <p:extLst>
      <p:ext uri="{BB962C8B-B14F-4D97-AF65-F5344CB8AC3E}">
        <p14:creationId xmlns:p14="http://schemas.microsoft.com/office/powerpoint/2010/main" val="484610878"/>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 id="2147483678" r:id="rId17"/>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mailto:rights@cmhcm.org"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mailto:rights@cmhcm.org"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a:t>Incident </a:t>
            </a:r>
            <a:r>
              <a:rPr lang="en-US"/>
              <a:t>Reports &amp; Critical Incident Analysis </a:t>
            </a:r>
            <a:endParaRPr lang="en-US" dirty="0"/>
          </a:p>
        </p:txBody>
      </p:sp>
      <p:sp>
        <p:nvSpPr>
          <p:cNvPr id="4" name="Content Placeholder 3"/>
          <p:cNvSpPr>
            <a:spLocks noGrp="1"/>
          </p:cNvSpPr>
          <p:nvPr>
            <p:ph sz="quarter" idx="10"/>
          </p:nvPr>
        </p:nvSpPr>
        <p:spPr/>
        <p:txBody>
          <a:bodyPr>
            <a:normAutofit lnSpcReduction="10000"/>
          </a:bodyPr>
          <a:lstStyle/>
          <a:p>
            <a:r>
              <a:rPr lang="en-US" dirty="0"/>
              <a:t>Presented by:  </a:t>
            </a:r>
          </a:p>
          <a:p>
            <a:r>
              <a:rPr lang="en-US" dirty="0"/>
              <a:t>Jane Gilmore- ORR and </a:t>
            </a:r>
          </a:p>
          <a:p>
            <a:r>
              <a:rPr lang="en-US" dirty="0"/>
              <a:t>Karen Bressette-Provider Network</a:t>
            </a:r>
          </a:p>
        </p:txBody>
      </p:sp>
    </p:spTree>
    <p:extLst>
      <p:ext uri="{BB962C8B-B14F-4D97-AF65-F5344CB8AC3E}">
        <p14:creationId xmlns:p14="http://schemas.microsoft.com/office/powerpoint/2010/main" val="10622475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896DD1-8C98-4B8A-8F91-72AF74FA7598}"/>
              </a:ext>
            </a:extLst>
          </p:cNvPr>
          <p:cNvSpPr>
            <a:spLocks noGrp="1"/>
          </p:cNvSpPr>
          <p:nvPr>
            <p:ph type="title"/>
          </p:nvPr>
        </p:nvSpPr>
        <p:spPr>
          <a:xfrm>
            <a:off x="677334" y="609600"/>
            <a:ext cx="8596668" cy="942363"/>
          </a:xfrm>
        </p:spPr>
        <p:txBody>
          <a:bodyPr/>
          <a:lstStyle/>
          <a:p>
            <a:r>
              <a:rPr lang="en-US" dirty="0"/>
              <a:t>When to Complete an Incident Report </a:t>
            </a:r>
          </a:p>
        </p:txBody>
      </p:sp>
      <p:sp>
        <p:nvSpPr>
          <p:cNvPr id="3" name="Content Placeholder 2">
            <a:extLst>
              <a:ext uri="{FF2B5EF4-FFF2-40B4-BE49-F238E27FC236}">
                <a16:creationId xmlns:a16="http://schemas.microsoft.com/office/drawing/2014/main" id="{994C40E7-B30E-42AB-BBB6-66DE50573DE3}"/>
              </a:ext>
            </a:extLst>
          </p:cNvPr>
          <p:cNvSpPr>
            <a:spLocks noGrp="1"/>
          </p:cNvSpPr>
          <p:nvPr>
            <p:ph idx="1"/>
          </p:nvPr>
        </p:nvSpPr>
        <p:spPr>
          <a:xfrm>
            <a:off x="677334" y="1451295"/>
            <a:ext cx="8596668" cy="4974672"/>
          </a:xfrm>
        </p:spPr>
        <p:txBody>
          <a:bodyPr>
            <a:normAutofit fontScale="92500" lnSpcReduction="20000"/>
          </a:bodyPr>
          <a:lstStyle/>
          <a:p>
            <a:pPr lvl="0"/>
            <a:r>
              <a:rPr lang="en-US" sz="1700" dirty="0"/>
              <a:t>Abuse or Neglect is apparent or suspected*</a:t>
            </a:r>
          </a:p>
          <a:p>
            <a:pPr lvl="0"/>
            <a:r>
              <a:rPr lang="en-US" sz="1700" dirty="0"/>
              <a:t>ANY violation of a right protected by the Michigan Mental Health Code (MMHC) is apparent or suspected**</a:t>
            </a:r>
          </a:p>
          <a:p>
            <a:pPr lvl="0"/>
            <a:r>
              <a:rPr lang="en-US" sz="1700" dirty="0"/>
              <a:t>A consumer has been sexually abused, sexually assaulted, or abducted by someone other than staff</a:t>
            </a:r>
          </a:p>
          <a:p>
            <a:pPr lvl="0"/>
            <a:r>
              <a:rPr lang="en-US" sz="1700" dirty="0"/>
              <a:t>Death</a:t>
            </a:r>
          </a:p>
          <a:p>
            <a:pPr lvl="0"/>
            <a:r>
              <a:rPr lang="en-US" sz="1700" dirty="0"/>
              <a:t>Choking</a:t>
            </a:r>
          </a:p>
          <a:p>
            <a:pPr lvl="0"/>
            <a:r>
              <a:rPr lang="en-US" sz="1700" dirty="0"/>
              <a:t>ER/Urgent Care visit due to serious illness</a:t>
            </a:r>
          </a:p>
          <a:p>
            <a:pPr lvl="0"/>
            <a:r>
              <a:rPr lang="en-US" sz="1700" dirty="0"/>
              <a:t>Hospitalization due to serious illness (an unscheduled admission not due to chronic illness or underlying condition)</a:t>
            </a:r>
          </a:p>
          <a:p>
            <a:pPr lvl="0"/>
            <a:r>
              <a:rPr lang="en-US" sz="1700" dirty="0"/>
              <a:t>A consumer is injured and goes to ER/Urgent Care</a:t>
            </a:r>
          </a:p>
          <a:p>
            <a:pPr lvl="0"/>
            <a:r>
              <a:rPr lang="en-US" sz="1700" dirty="0"/>
              <a:t>A consumer is hospitalized due to injury</a:t>
            </a:r>
          </a:p>
          <a:p>
            <a:pPr lvl="0"/>
            <a:r>
              <a:rPr lang="en-US" sz="1700" dirty="0"/>
              <a:t>A fall results in injury, or is so serious that an injury is likely to appear later</a:t>
            </a:r>
          </a:p>
          <a:p>
            <a:pPr lvl="0"/>
            <a:r>
              <a:rPr lang="en-US" sz="1700" dirty="0"/>
              <a:t>Traffic accident</a:t>
            </a:r>
          </a:p>
          <a:p>
            <a:pPr lvl="0"/>
            <a:r>
              <a:rPr lang="en-US" sz="1700" dirty="0"/>
              <a:t>Medication error</a:t>
            </a:r>
          </a:p>
          <a:p>
            <a:pPr lvl="0"/>
            <a:r>
              <a:rPr lang="en-US" sz="1700" dirty="0"/>
              <a:t>Medication error that requires an ER/Urgent Care visit</a:t>
            </a:r>
          </a:p>
          <a:p>
            <a:endParaRPr lang="en-US" dirty="0"/>
          </a:p>
        </p:txBody>
      </p:sp>
    </p:spTree>
    <p:extLst>
      <p:ext uri="{BB962C8B-B14F-4D97-AF65-F5344CB8AC3E}">
        <p14:creationId xmlns:p14="http://schemas.microsoft.com/office/powerpoint/2010/main" val="27899741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89BA42-04BD-4727-AE67-A7CC9B87421B}"/>
              </a:ext>
            </a:extLst>
          </p:cNvPr>
          <p:cNvSpPr>
            <a:spLocks noGrp="1"/>
          </p:cNvSpPr>
          <p:nvPr>
            <p:ph type="title"/>
          </p:nvPr>
        </p:nvSpPr>
        <p:spPr/>
        <p:txBody>
          <a:bodyPr/>
          <a:lstStyle/>
          <a:p>
            <a:r>
              <a:rPr lang="en-US" dirty="0"/>
              <a:t>When to Complete an Incident Report </a:t>
            </a:r>
          </a:p>
        </p:txBody>
      </p:sp>
      <p:sp>
        <p:nvSpPr>
          <p:cNvPr id="3" name="Content Placeholder 2">
            <a:extLst>
              <a:ext uri="{FF2B5EF4-FFF2-40B4-BE49-F238E27FC236}">
                <a16:creationId xmlns:a16="http://schemas.microsoft.com/office/drawing/2014/main" id="{8B092F7C-5D02-415F-A03F-DA767D23F1B2}"/>
              </a:ext>
            </a:extLst>
          </p:cNvPr>
          <p:cNvSpPr>
            <a:spLocks noGrp="1"/>
          </p:cNvSpPr>
          <p:nvPr>
            <p:ph idx="1"/>
          </p:nvPr>
        </p:nvSpPr>
        <p:spPr>
          <a:xfrm>
            <a:off x="677334" y="1409351"/>
            <a:ext cx="8596668" cy="4632012"/>
          </a:xfrm>
        </p:spPr>
        <p:txBody>
          <a:bodyPr>
            <a:normAutofit fontScale="47500" lnSpcReduction="20000"/>
          </a:bodyPr>
          <a:lstStyle/>
          <a:p>
            <a:pPr lvl="0"/>
            <a:r>
              <a:rPr lang="en-US" sz="3100" dirty="0"/>
              <a:t>Medication error that results in hospitalization</a:t>
            </a:r>
          </a:p>
          <a:p>
            <a:pPr lvl="0"/>
            <a:r>
              <a:rPr lang="en-US" sz="3100" dirty="0"/>
              <a:t>Medication problem: any missed or delayed dose due to circumstances beyond the med passer’s control that is not covered by a protocol</a:t>
            </a:r>
          </a:p>
          <a:p>
            <a:pPr lvl="0"/>
            <a:r>
              <a:rPr lang="en-US" sz="3100" dirty="0"/>
              <a:t>Medication refusal (including spitting out) when the medication is not ultimately taken</a:t>
            </a:r>
          </a:p>
          <a:p>
            <a:pPr lvl="0"/>
            <a:r>
              <a:rPr lang="en-US" sz="3100" dirty="0"/>
              <a:t>Arrest</a:t>
            </a:r>
          </a:p>
          <a:p>
            <a:pPr lvl="0"/>
            <a:r>
              <a:rPr lang="en-US" sz="3100" dirty="0"/>
              <a:t>Challenging behavior not addressed in Person-Centered Plan </a:t>
            </a:r>
          </a:p>
          <a:p>
            <a:pPr lvl="0"/>
            <a:r>
              <a:rPr lang="en-US" sz="3100" dirty="0"/>
              <a:t>Unauthorized </a:t>
            </a:r>
            <a:r>
              <a:rPr lang="en-US" sz="3400" dirty="0"/>
              <a:t>leave</a:t>
            </a:r>
          </a:p>
          <a:p>
            <a:pPr lvl="0"/>
            <a:r>
              <a:rPr lang="en-US" sz="3100" dirty="0"/>
              <a:t>Emergency physical intervention</a:t>
            </a:r>
          </a:p>
          <a:p>
            <a:pPr lvl="0"/>
            <a:r>
              <a:rPr lang="en-US" sz="3100" dirty="0"/>
              <a:t>PRN medication given in response to challenging behavior</a:t>
            </a:r>
          </a:p>
          <a:p>
            <a:pPr lvl="0"/>
            <a:r>
              <a:rPr lang="en-US" sz="3100" dirty="0"/>
              <a:t>Staff called police about challenging behavior</a:t>
            </a:r>
          </a:p>
          <a:p>
            <a:pPr lvl="0"/>
            <a:r>
              <a:rPr lang="en-US" sz="3100" dirty="0"/>
              <a:t>Self-harm by a consumer that requires an ER/Urgent Care visit</a:t>
            </a:r>
          </a:p>
          <a:p>
            <a:pPr lvl="0"/>
            <a:r>
              <a:rPr lang="en-US" sz="3100" dirty="0"/>
              <a:t>Self-harm by a consumer that results in hospitalization</a:t>
            </a:r>
          </a:p>
          <a:p>
            <a:pPr lvl="0"/>
            <a:r>
              <a:rPr lang="en-US" sz="3100" dirty="0"/>
              <a:t>A consumer harms another person, who requires an ER/Urgent Care visit</a:t>
            </a:r>
          </a:p>
          <a:p>
            <a:pPr lvl="0"/>
            <a:r>
              <a:rPr lang="en-US" sz="3100" dirty="0"/>
              <a:t>A consumer harms another person, who is hospitalized</a:t>
            </a:r>
          </a:p>
          <a:p>
            <a:pPr lvl="0"/>
            <a:endParaRPr lang="en-US" dirty="0"/>
          </a:p>
          <a:p>
            <a:endParaRPr lang="en-US" dirty="0"/>
          </a:p>
          <a:p>
            <a:endParaRPr lang="en-US" dirty="0"/>
          </a:p>
        </p:txBody>
      </p:sp>
    </p:spTree>
    <p:extLst>
      <p:ext uri="{BB962C8B-B14F-4D97-AF65-F5344CB8AC3E}">
        <p14:creationId xmlns:p14="http://schemas.microsoft.com/office/powerpoint/2010/main" val="30809032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2B77FC-214E-4E87-A674-19090CE76FDD}"/>
              </a:ext>
            </a:extLst>
          </p:cNvPr>
          <p:cNvSpPr>
            <a:spLocks noGrp="1"/>
          </p:cNvSpPr>
          <p:nvPr>
            <p:ph type="title"/>
          </p:nvPr>
        </p:nvSpPr>
        <p:spPr/>
        <p:txBody>
          <a:bodyPr/>
          <a:lstStyle/>
          <a:p>
            <a:r>
              <a:rPr lang="en-US" dirty="0"/>
              <a:t>When to Complete an Incident Report </a:t>
            </a:r>
          </a:p>
        </p:txBody>
      </p:sp>
      <p:sp>
        <p:nvSpPr>
          <p:cNvPr id="3" name="Content Placeholder 2">
            <a:extLst>
              <a:ext uri="{FF2B5EF4-FFF2-40B4-BE49-F238E27FC236}">
                <a16:creationId xmlns:a16="http://schemas.microsoft.com/office/drawing/2014/main" id="{23CA23B1-E747-423F-B936-004F62B11F82}"/>
              </a:ext>
            </a:extLst>
          </p:cNvPr>
          <p:cNvSpPr>
            <a:spLocks noGrp="1"/>
          </p:cNvSpPr>
          <p:nvPr>
            <p:ph idx="1"/>
          </p:nvPr>
        </p:nvSpPr>
        <p:spPr/>
        <p:txBody>
          <a:bodyPr/>
          <a:lstStyle/>
          <a:p>
            <a:r>
              <a:rPr lang="en-US" dirty="0"/>
              <a:t>*Note that a staff person who learns of apparent or suspected Abuse or Neglect must make an </a:t>
            </a:r>
            <a:r>
              <a:rPr lang="en-US" b="1" u="sng" dirty="0"/>
              <a:t>immediate verbal report</a:t>
            </a:r>
            <a:r>
              <a:rPr lang="en-US" dirty="0"/>
              <a:t> to a Supervisor and to the CMHCM Office of Recipient Rights (CMHCM ORR), and complete an incident report before their shift is over.</a:t>
            </a:r>
          </a:p>
          <a:p>
            <a:pPr marL="0" indent="0">
              <a:buNone/>
            </a:pPr>
            <a:endParaRPr lang="en-US" dirty="0"/>
          </a:p>
          <a:p>
            <a:r>
              <a:rPr lang="en-US" dirty="0"/>
              <a:t>**Alleged violations of other rights protected by the MMHC must be promptly reported by staff to a Supervisor and to the CMHCM ORR, and staff must complete an incident report before their shift is over.</a:t>
            </a:r>
          </a:p>
          <a:p>
            <a:endParaRPr lang="en-US" dirty="0"/>
          </a:p>
          <a:p>
            <a:r>
              <a:rPr lang="en-US" dirty="0"/>
              <a:t>Fax: 989-773-1968 or E- Mail </a:t>
            </a:r>
            <a:r>
              <a:rPr lang="en-US" dirty="0">
                <a:hlinkClick r:id="rId2"/>
              </a:rPr>
              <a:t>rights@cmhcm.org</a:t>
            </a:r>
            <a:endParaRPr lang="en-US" dirty="0"/>
          </a:p>
          <a:p>
            <a:endParaRPr lang="en-US" dirty="0"/>
          </a:p>
        </p:txBody>
      </p:sp>
    </p:spTree>
    <p:extLst>
      <p:ext uri="{BB962C8B-B14F-4D97-AF65-F5344CB8AC3E}">
        <p14:creationId xmlns:p14="http://schemas.microsoft.com/office/powerpoint/2010/main" val="27152616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311ABB-114A-4E2F-8F0B-30F30290F831}"/>
              </a:ext>
            </a:extLst>
          </p:cNvPr>
          <p:cNvSpPr>
            <a:spLocks noGrp="1"/>
          </p:cNvSpPr>
          <p:nvPr>
            <p:ph type="title"/>
          </p:nvPr>
        </p:nvSpPr>
        <p:spPr/>
        <p:txBody>
          <a:bodyPr/>
          <a:lstStyle/>
          <a:p>
            <a:r>
              <a:rPr lang="en-US" dirty="0"/>
              <a:t>Completing the top section of the IR </a:t>
            </a:r>
          </a:p>
        </p:txBody>
      </p:sp>
      <p:pic>
        <p:nvPicPr>
          <p:cNvPr id="4" name="Content Placeholder 3">
            <a:extLst>
              <a:ext uri="{FF2B5EF4-FFF2-40B4-BE49-F238E27FC236}">
                <a16:creationId xmlns:a16="http://schemas.microsoft.com/office/drawing/2014/main" id="{6700030B-04B6-433A-BD74-6EF4304DD816}"/>
              </a:ext>
            </a:extLst>
          </p:cNvPr>
          <p:cNvPicPr>
            <a:picLocks noGrp="1" noChangeAspect="1"/>
          </p:cNvPicPr>
          <p:nvPr>
            <p:ph idx="1"/>
          </p:nvPr>
        </p:nvPicPr>
        <p:blipFill>
          <a:blip r:embed="rId3"/>
          <a:stretch>
            <a:fillRect/>
          </a:stretch>
        </p:blipFill>
        <p:spPr>
          <a:xfrm>
            <a:off x="1055934" y="2386567"/>
            <a:ext cx="7840169" cy="3429479"/>
          </a:xfrm>
          <a:prstGeom prst="rect">
            <a:avLst/>
          </a:prstGeom>
        </p:spPr>
      </p:pic>
    </p:spTree>
    <p:extLst>
      <p:ext uri="{BB962C8B-B14F-4D97-AF65-F5344CB8AC3E}">
        <p14:creationId xmlns:p14="http://schemas.microsoft.com/office/powerpoint/2010/main" val="7337218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E383BE-8941-4C82-BF5D-C4C524179B35}"/>
              </a:ext>
            </a:extLst>
          </p:cNvPr>
          <p:cNvSpPr>
            <a:spLocks noGrp="1"/>
          </p:cNvSpPr>
          <p:nvPr>
            <p:ph type="title"/>
          </p:nvPr>
        </p:nvSpPr>
        <p:spPr/>
        <p:txBody>
          <a:bodyPr/>
          <a:lstStyle/>
          <a:p>
            <a:r>
              <a:rPr lang="en-US" dirty="0"/>
              <a:t>Just the Facts…. </a:t>
            </a:r>
          </a:p>
        </p:txBody>
      </p:sp>
      <p:pic>
        <p:nvPicPr>
          <p:cNvPr id="4" name="Content Placeholder 3">
            <a:extLst>
              <a:ext uri="{FF2B5EF4-FFF2-40B4-BE49-F238E27FC236}">
                <a16:creationId xmlns:a16="http://schemas.microsoft.com/office/drawing/2014/main" id="{E4D8874C-83F6-4EEB-B006-4AF54C445E38}"/>
              </a:ext>
            </a:extLst>
          </p:cNvPr>
          <p:cNvPicPr>
            <a:picLocks noGrp="1" noChangeAspect="1"/>
          </p:cNvPicPr>
          <p:nvPr>
            <p:ph idx="1"/>
          </p:nvPr>
        </p:nvPicPr>
        <p:blipFill>
          <a:blip r:embed="rId3"/>
          <a:stretch>
            <a:fillRect/>
          </a:stretch>
        </p:blipFill>
        <p:spPr>
          <a:xfrm>
            <a:off x="1270277" y="2305593"/>
            <a:ext cx="7411484" cy="3591426"/>
          </a:xfrm>
          <a:prstGeom prst="rect">
            <a:avLst/>
          </a:prstGeom>
        </p:spPr>
      </p:pic>
    </p:spTree>
    <p:extLst>
      <p:ext uri="{BB962C8B-B14F-4D97-AF65-F5344CB8AC3E}">
        <p14:creationId xmlns:p14="http://schemas.microsoft.com/office/powerpoint/2010/main" val="27168616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FB230B-3BD0-4442-8AA0-B2B76FB0DFD9}"/>
              </a:ext>
            </a:extLst>
          </p:cNvPr>
          <p:cNvSpPr>
            <a:spLocks noGrp="1"/>
          </p:cNvSpPr>
          <p:nvPr>
            <p:ph type="title"/>
          </p:nvPr>
        </p:nvSpPr>
        <p:spPr/>
        <p:txBody>
          <a:bodyPr/>
          <a:lstStyle/>
          <a:p>
            <a:r>
              <a:rPr lang="en-US" dirty="0"/>
              <a:t>Finishing the Report </a:t>
            </a:r>
          </a:p>
        </p:txBody>
      </p:sp>
      <p:pic>
        <p:nvPicPr>
          <p:cNvPr id="4" name="Content Placeholder 3">
            <a:extLst>
              <a:ext uri="{FF2B5EF4-FFF2-40B4-BE49-F238E27FC236}">
                <a16:creationId xmlns:a16="http://schemas.microsoft.com/office/drawing/2014/main" id="{AA04A2E7-E9A1-4D1D-AF3A-F1526915DCE9}"/>
              </a:ext>
            </a:extLst>
          </p:cNvPr>
          <p:cNvPicPr>
            <a:picLocks noGrp="1" noChangeAspect="1"/>
          </p:cNvPicPr>
          <p:nvPr>
            <p:ph idx="1"/>
          </p:nvPr>
        </p:nvPicPr>
        <p:blipFill>
          <a:blip r:embed="rId3"/>
          <a:stretch>
            <a:fillRect/>
          </a:stretch>
        </p:blipFill>
        <p:spPr>
          <a:xfrm>
            <a:off x="1227408" y="1455937"/>
            <a:ext cx="7497221" cy="2858611"/>
          </a:xfrm>
          <a:prstGeom prst="rect">
            <a:avLst/>
          </a:prstGeom>
        </p:spPr>
      </p:pic>
      <p:sp>
        <p:nvSpPr>
          <p:cNvPr id="7" name="TextBox 6">
            <a:extLst>
              <a:ext uri="{FF2B5EF4-FFF2-40B4-BE49-F238E27FC236}">
                <a16:creationId xmlns:a16="http://schemas.microsoft.com/office/drawing/2014/main" id="{4855DEE4-CEE2-446B-A28F-D6A3634E5808}"/>
              </a:ext>
            </a:extLst>
          </p:cNvPr>
          <p:cNvSpPr txBox="1"/>
          <p:nvPr/>
        </p:nvSpPr>
        <p:spPr>
          <a:xfrm>
            <a:off x="813583" y="4771072"/>
            <a:ext cx="8460419" cy="1477328"/>
          </a:xfrm>
          <a:prstGeom prst="rect">
            <a:avLst/>
          </a:prstGeom>
          <a:noFill/>
        </p:spPr>
        <p:txBody>
          <a:bodyPr wrap="square" rtlCol="0">
            <a:spAutoFit/>
          </a:bodyPr>
          <a:lstStyle/>
          <a:p>
            <a:r>
              <a:rPr lang="en-US" b="1" u="sng" dirty="0"/>
              <a:t>All</a:t>
            </a:r>
            <a:r>
              <a:rPr lang="en-US" dirty="0"/>
              <a:t> Incident Reports (IRs) must be sent to CMHCM (to the Office of Recipient Rights and to the Recipient’s Case Manager, if applicable) no later than </a:t>
            </a:r>
            <a:r>
              <a:rPr lang="en-US" b="1" dirty="0"/>
              <a:t>the next business day</a:t>
            </a:r>
            <a:r>
              <a:rPr lang="en-US" dirty="0"/>
              <a:t> following the incident described.  IRs can be dropped off at or mailed to CMHCM/Mt. Pleasant, or faxed.* email rights@cmhcm.org  </a:t>
            </a:r>
          </a:p>
          <a:p>
            <a:r>
              <a:rPr lang="en-US" dirty="0"/>
              <a:t> </a:t>
            </a:r>
          </a:p>
        </p:txBody>
      </p:sp>
    </p:spTree>
    <p:extLst>
      <p:ext uri="{BB962C8B-B14F-4D97-AF65-F5344CB8AC3E}">
        <p14:creationId xmlns:p14="http://schemas.microsoft.com/office/powerpoint/2010/main" val="37086664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CCFFF8-D383-4163-88BA-624142250176}"/>
              </a:ext>
            </a:extLst>
          </p:cNvPr>
          <p:cNvSpPr>
            <a:spLocks noGrp="1"/>
          </p:cNvSpPr>
          <p:nvPr>
            <p:ph type="title"/>
          </p:nvPr>
        </p:nvSpPr>
        <p:spPr/>
        <p:txBody>
          <a:bodyPr/>
          <a:lstStyle/>
          <a:p>
            <a:r>
              <a:rPr lang="en-US" dirty="0"/>
              <a:t>Critical Incident Analysis Forms </a:t>
            </a:r>
          </a:p>
        </p:txBody>
      </p:sp>
      <p:sp>
        <p:nvSpPr>
          <p:cNvPr id="3" name="Content Placeholder 2">
            <a:extLst>
              <a:ext uri="{FF2B5EF4-FFF2-40B4-BE49-F238E27FC236}">
                <a16:creationId xmlns:a16="http://schemas.microsoft.com/office/drawing/2014/main" id="{A99DD983-B095-4329-8F9E-F61D6153F918}"/>
              </a:ext>
            </a:extLst>
          </p:cNvPr>
          <p:cNvSpPr>
            <a:spLocks noGrp="1"/>
          </p:cNvSpPr>
          <p:nvPr>
            <p:ph idx="1"/>
          </p:nvPr>
        </p:nvSpPr>
        <p:spPr>
          <a:xfrm>
            <a:off x="677334" y="1580225"/>
            <a:ext cx="8596668" cy="5149049"/>
          </a:xfrm>
        </p:spPr>
        <p:txBody>
          <a:bodyPr>
            <a:normAutofit fontScale="25000" lnSpcReduction="20000"/>
          </a:bodyPr>
          <a:lstStyle/>
          <a:p>
            <a:r>
              <a:rPr lang="en-US" sz="6400" dirty="0"/>
              <a:t>A Critical Incident is a serious/potentially serious event that occurs while a consumer is receiving services from CMHCM or a contracted provider.  Such an event requires close examination, with the goal of identifying factors that contributed to the event and making it less likely future, similar events will occur.  </a:t>
            </a:r>
          </a:p>
          <a:p>
            <a:endParaRPr lang="en-US" sz="6400" dirty="0"/>
          </a:p>
          <a:p>
            <a:pPr marL="0" indent="0">
              <a:buNone/>
            </a:pPr>
            <a:r>
              <a:rPr lang="en-US" sz="6400" dirty="0"/>
              <a:t>If the IR describes a Critical Incident:</a:t>
            </a:r>
          </a:p>
          <a:p>
            <a:pPr lvl="0" fontAlgn="base"/>
            <a:r>
              <a:rPr lang="en-US" sz="6400" dirty="0"/>
              <a:t>Home Manager (for residential settings) or Supervisor (for other settings) should indicate on the IR that a Critical Incident Analysis form will be completed and submitted. </a:t>
            </a:r>
          </a:p>
          <a:p>
            <a:pPr lvl="0" fontAlgn="base"/>
            <a:r>
              <a:rPr lang="en-US" sz="6400" dirty="0"/>
              <a:t>Recipient Rights Advisors (RRAs) and/or Case Managers will be contacting Home Managers and Supervisors when IRs describing critical incidents are received, if there’s no indication a Critical Incident Analysis form is forthcoming.</a:t>
            </a:r>
          </a:p>
          <a:p>
            <a:pPr fontAlgn="base"/>
            <a:r>
              <a:rPr lang="en-US" sz="6400" dirty="0"/>
              <a:t>Home Manager or Supervisor must complete the Critical Incident Analysis Form.  S/he may wish to consult with the staff person who completed the initial IR.  The Home Manager or Supervisor should describe factors that contributed to the incident and ways of preventing future incidents related to:</a:t>
            </a:r>
          </a:p>
          <a:p>
            <a:pPr marL="0" lvl="0" indent="0" fontAlgn="base">
              <a:buNone/>
            </a:pPr>
            <a:endParaRPr lang="en-US" sz="7200" dirty="0"/>
          </a:p>
          <a:p>
            <a:pPr marL="0" indent="0">
              <a:buNone/>
            </a:pPr>
            <a:r>
              <a:rPr lang="en-US" sz="7200" dirty="0"/>
              <a:t> </a:t>
            </a:r>
          </a:p>
          <a:p>
            <a:endParaRPr lang="en-US" dirty="0"/>
          </a:p>
        </p:txBody>
      </p:sp>
    </p:spTree>
    <p:extLst>
      <p:ext uri="{BB962C8B-B14F-4D97-AF65-F5344CB8AC3E}">
        <p14:creationId xmlns:p14="http://schemas.microsoft.com/office/powerpoint/2010/main" val="6311288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28252A-6C50-4D3A-AD1E-E97B5CC4CFC8}"/>
              </a:ext>
            </a:extLst>
          </p:cNvPr>
          <p:cNvSpPr>
            <a:spLocks noGrp="1"/>
          </p:cNvSpPr>
          <p:nvPr>
            <p:ph type="title"/>
          </p:nvPr>
        </p:nvSpPr>
        <p:spPr/>
        <p:txBody>
          <a:bodyPr/>
          <a:lstStyle/>
          <a:p>
            <a:r>
              <a:rPr lang="en-US" dirty="0"/>
              <a:t>Critical Incident Analysis- Completing the Form  </a:t>
            </a:r>
          </a:p>
        </p:txBody>
      </p:sp>
      <p:pic>
        <p:nvPicPr>
          <p:cNvPr id="4" name="Content Placeholder 3">
            <a:extLst>
              <a:ext uri="{FF2B5EF4-FFF2-40B4-BE49-F238E27FC236}">
                <a16:creationId xmlns:a16="http://schemas.microsoft.com/office/drawing/2014/main" id="{BBF9E0B9-231E-4895-9274-5B3426A77B1A}"/>
              </a:ext>
            </a:extLst>
          </p:cNvPr>
          <p:cNvPicPr>
            <a:picLocks noGrp="1" noChangeAspect="1"/>
          </p:cNvPicPr>
          <p:nvPr>
            <p:ph idx="1"/>
          </p:nvPr>
        </p:nvPicPr>
        <p:blipFill>
          <a:blip r:embed="rId2"/>
          <a:stretch>
            <a:fillRect/>
          </a:stretch>
        </p:blipFill>
        <p:spPr>
          <a:xfrm>
            <a:off x="708223" y="3001015"/>
            <a:ext cx="8535591" cy="2200582"/>
          </a:xfrm>
          <a:prstGeom prst="rect">
            <a:avLst/>
          </a:prstGeom>
        </p:spPr>
      </p:pic>
    </p:spTree>
    <p:extLst>
      <p:ext uri="{BB962C8B-B14F-4D97-AF65-F5344CB8AC3E}">
        <p14:creationId xmlns:p14="http://schemas.microsoft.com/office/powerpoint/2010/main" val="239530638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F28540-DFB4-49CA-B440-6CFFC3C0C58F}"/>
              </a:ext>
            </a:extLst>
          </p:cNvPr>
          <p:cNvSpPr>
            <a:spLocks noGrp="1"/>
          </p:cNvSpPr>
          <p:nvPr>
            <p:ph type="title"/>
          </p:nvPr>
        </p:nvSpPr>
        <p:spPr/>
        <p:txBody>
          <a:bodyPr>
            <a:normAutofit/>
          </a:bodyPr>
          <a:lstStyle/>
          <a:p>
            <a:r>
              <a:rPr lang="en-US" dirty="0"/>
              <a:t>Describe factors that contributed to the incident: </a:t>
            </a:r>
          </a:p>
        </p:txBody>
      </p:sp>
      <p:pic>
        <p:nvPicPr>
          <p:cNvPr id="4" name="Content Placeholder 3">
            <a:extLst>
              <a:ext uri="{FF2B5EF4-FFF2-40B4-BE49-F238E27FC236}">
                <a16:creationId xmlns:a16="http://schemas.microsoft.com/office/drawing/2014/main" id="{9153F5F9-CEA2-4115-AD7A-FE9B3F5BA596}"/>
              </a:ext>
            </a:extLst>
          </p:cNvPr>
          <p:cNvPicPr>
            <a:picLocks noGrp="1" noChangeAspect="1"/>
          </p:cNvPicPr>
          <p:nvPr>
            <p:ph idx="1"/>
          </p:nvPr>
        </p:nvPicPr>
        <p:blipFill>
          <a:blip r:embed="rId2"/>
          <a:stretch>
            <a:fillRect/>
          </a:stretch>
        </p:blipFill>
        <p:spPr>
          <a:xfrm>
            <a:off x="1438183" y="2160588"/>
            <a:ext cx="7306322" cy="4479909"/>
          </a:xfrm>
          <a:prstGeom prst="rect">
            <a:avLst/>
          </a:prstGeom>
        </p:spPr>
      </p:pic>
    </p:spTree>
    <p:extLst>
      <p:ext uri="{BB962C8B-B14F-4D97-AF65-F5344CB8AC3E}">
        <p14:creationId xmlns:p14="http://schemas.microsoft.com/office/powerpoint/2010/main" val="25244338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0FDAC5-B5BE-47BF-87C8-C2E03C7BA7A9}"/>
              </a:ext>
            </a:extLst>
          </p:cNvPr>
          <p:cNvSpPr>
            <a:spLocks noGrp="1"/>
          </p:cNvSpPr>
          <p:nvPr>
            <p:ph type="title"/>
          </p:nvPr>
        </p:nvSpPr>
        <p:spPr/>
        <p:txBody>
          <a:bodyPr/>
          <a:lstStyle/>
          <a:p>
            <a:r>
              <a:rPr lang="en-US" dirty="0"/>
              <a:t>How to Prevent Reoccurrence? </a:t>
            </a:r>
          </a:p>
        </p:txBody>
      </p:sp>
      <p:pic>
        <p:nvPicPr>
          <p:cNvPr id="4" name="Content Placeholder 3">
            <a:extLst>
              <a:ext uri="{FF2B5EF4-FFF2-40B4-BE49-F238E27FC236}">
                <a16:creationId xmlns:a16="http://schemas.microsoft.com/office/drawing/2014/main" id="{F66C69EE-6753-4615-9076-8E96476AD31A}"/>
              </a:ext>
            </a:extLst>
          </p:cNvPr>
          <p:cNvPicPr>
            <a:picLocks noGrp="1" noChangeAspect="1"/>
          </p:cNvPicPr>
          <p:nvPr>
            <p:ph idx="1"/>
          </p:nvPr>
        </p:nvPicPr>
        <p:blipFill>
          <a:blip r:embed="rId2"/>
          <a:stretch>
            <a:fillRect/>
          </a:stretch>
        </p:blipFill>
        <p:spPr>
          <a:xfrm>
            <a:off x="1695635" y="1509204"/>
            <a:ext cx="6960093" cy="4739196"/>
          </a:xfrm>
          <a:prstGeom prst="rect">
            <a:avLst/>
          </a:prstGeom>
        </p:spPr>
      </p:pic>
    </p:spTree>
    <p:extLst>
      <p:ext uri="{BB962C8B-B14F-4D97-AF65-F5344CB8AC3E}">
        <p14:creationId xmlns:p14="http://schemas.microsoft.com/office/powerpoint/2010/main" val="24426092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6B19BB-9629-4EB6-8257-0CDBC208E777}"/>
              </a:ext>
            </a:extLst>
          </p:cNvPr>
          <p:cNvSpPr>
            <a:spLocks noGrp="1"/>
          </p:cNvSpPr>
          <p:nvPr>
            <p:ph type="title"/>
          </p:nvPr>
        </p:nvSpPr>
        <p:spPr/>
        <p:txBody>
          <a:bodyPr/>
          <a:lstStyle/>
          <a:p>
            <a:r>
              <a:rPr lang="en-US" dirty="0"/>
              <a:t>Send a Copy To: </a:t>
            </a:r>
          </a:p>
        </p:txBody>
      </p:sp>
      <p:sp>
        <p:nvSpPr>
          <p:cNvPr id="3" name="Content Placeholder 2">
            <a:extLst>
              <a:ext uri="{FF2B5EF4-FFF2-40B4-BE49-F238E27FC236}">
                <a16:creationId xmlns:a16="http://schemas.microsoft.com/office/drawing/2014/main" id="{F4665432-37A4-4FC5-AE49-8BD50B728ACD}"/>
              </a:ext>
            </a:extLst>
          </p:cNvPr>
          <p:cNvSpPr>
            <a:spLocks noGrp="1"/>
          </p:cNvSpPr>
          <p:nvPr>
            <p:ph idx="1"/>
          </p:nvPr>
        </p:nvSpPr>
        <p:spPr/>
        <p:txBody>
          <a:bodyPr/>
          <a:lstStyle/>
          <a:p>
            <a:r>
              <a:rPr lang="en-US" dirty="0"/>
              <a:t>SEND A COPY OF ALL INCIDENT REPORTS TO CMHCM OFFICE OF RECIPIENT RIGHTS WITHIN 24 HOURS OF INCIDENT. E-mail or Fax</a:t>
            </a:r>
          </a:p>
          <a:p>
            <a:pPr marL="0" indent="0">
              <a:buNone/>
            </a:pPr>
            <a:endParaRPr lang="en-US" dirty="0"/>
          </a:p>
          <a:p>
            <a:r>
              <a:rPr lang="en-US" dirty="0"/>
              <a:t>SEND COMPLETED CRITICAL INCIDENT ANALYSIS FORM TO:</a:t>
            </a:r>
          </a:p>
          <a:p>
            <a:pPr marL="0" indent="0">
              <a:buNone/>
            </a:pPr>
            <a:r>
              <a:rPr lang="en-US" dirty="0"/>
              <a:t>	CMHCM Sentinel Events Review Committee (SERC) </a:t>
            </a:r>
          </a:p>
          <a:p>
            <a:pPr marL="0" indent="0">
              <a:buNone/>
            </a:pPr>
            <a:r>
              <a:rPr lang="en-US" dirty="0"/>
              <a:t>	C/O Secretary for Recipient Rights Dept. </a:t>
            </a:r>
          </a:p>
          <a:p>
            <a:pPr marL="0" indent="0">
              <a:buNone/>
            </a:pPr>
            <a:r>
              <a:rPr lang="en-US" dirty="0"/>
              <a:t>	301 S. Crapo St., Suite 100, Mt. Pleasant, MI, 48858.  	</a:t>
            </a:r>
          </a:p>
          <a:p>
            <a:pPr marL="0" indent="0">
              <a:buNone/>
            </a:pPr>
            <a:r>
              <a:rPr lang="en-US" dirty="0"/>
              <a:t>	Fax: 989-773-1968 E- Mail </a:t>
            </a:r>
            <a:r>
              <a:rPr lang="en-US" dirty="0">
                <a:hlinkClick r:id="rId2"/>
              </a:rPr>
              <a:t>rights@cmhcm.org</a:t>
            </a:r>
            <a:r>
              <a:rPr lang="en-US" dirty="0"/>
              <a:t> </a:t>
            </a:r>
          </a:p>
          <a:p>
            <a:pPr marL="0" indent="0">
              <a:buNone/>
            </a:pPr>
            <a:r>
              <a:rPr lang="en-US" dirty="0"/>
              <a:t>	 WITHIN 30 DAYS OF INCIDENT </a:t>
            </a:r>
          </a:p>
        </p:txBody>
      </p:sp>
    </p:spTree>
    <p:extLst>
      <p:ext uri="{BB962C8B-B14F-4D97-AF65-F5344CB8AC3E}">
        <p14:creationId xmlns:p14="http://schemas.microsoft.com/office/powerpoint/2010/main" val="38065910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8B6130-E3B2-4F94-A805-1F0BAFB1FAAB}"/>
              </a:ext>
            </a:extLst>
          </p:cNvPr>
          <p:cNvSpPr>
            <a:spLocks noGrp="1"/>
          </p:cNvSpPr>
          <p:nvPr>
            <p:ph type="title"/>
          </p:nvPr>
        </p:nvSpPr>
        <p:spPr/>
        <p:txBody>
          <a:bodyPr>
            <a:noAutofit/>
          </a:bodyPr>
          <a:lstStyle/>
          <a:p>
            <a:r>
              <a:rPr lang="en-US" sz="8000" dirty="0"/>
              <a:t>??????????????????????</a:t>
            </a:r>
          </a:p>
        </p:txBody>
      </p:sp>
      <p:sp>
        <p:nvSpPr>
          <p:cNvPr id="3" name="Content Placeholder 2">
            <a:extLst>
              <a:ext uri="{FF2B5EF4-FFF2-40B4-BE49-F238E27FC236}">
                <a16:creationId xmlns:a16="http://schemas.microsoft.com/office/drawing/2014/main" id="{842550CE-BCBA-409B-9E0C-7CF7D98CD285}"/>
              </a:ext>
            </a:extLst>
          </p:cNvPr>
          <p:cNvSpPr>
            <a:spLocks noGrp="1"/>
          </p:cNvSpPr>
          <p:nvPr>
            <p:ph idx="1"/>
          </p:nvPr>
        </p:nvSpPr>
        <p:spPr/>
        <p:txBody>
          <a:bodyPr>
            <a:normAutofit/>
          </a:bodyPr>
          <a:lstStyle/>
          <a:p>
            <a:pPr marL="0" indent="0">
              <a:buNone/>
            </a:pPr>
            <a:endParaRPr lang="en-US" sz="8800" dirty="0">
              <a:solidFill>
                <a:srgbClr val="92D050"/>
              </a:solidFill>
            </a:endParaRPr>
          </a:p>
          <a:p>
            <a:pPr marL="0" indent="0">
              <a:buNone/>
            </a:pPr>
            <a:r>
              <a:rPr lang="en-US" sz="8800" dirty="0">
                <a:solidFill>
                  <a:srgbClr val="92D050"/>
                </a:solidFill>
              </a:rPr>
              <a:t>			Questions? </a:t>
            </a:r>
          </a:p>
        </p:txBody>
      </p:sp>
    </p:spTree>
    <p:extLst>
      <p:ext uri="{BB962C8B-B14F-4D97-AF65-F5344CB8AC3E}">
        <p14:creationId xmlns:p14="http://schemas.microsoft.com/office/powerpoint/2010/main" val="2322564957"/>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162</TotalTime>
  <Words>1065</Words>
  <Application>Microsoft Office PowerPoint</Application>
  <PresentationFormat>Widescreen</PresentationFormat>
  <Paragraphs>94</Paragraphs>
  <Slides>13</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Arial</vt:lpstr>
      <vt:lpstr>Calibri</vt:lpstr>
      <vt:lpstr>Times</vt:lpstr>
      <vt:lpstr>Trebuchet MS</vt:lpstr>
      <vt:lpstr>Wingdings 3</vt:lpstr>
      <vt:lpstr>Facet</vt:lpstr>
      <vt:lpstr>Incident Reports &amp; Critical Incident Analysis </vt:lpstr>
      <vt:lpstr>When to Complete an Incident Report </vt:lpstr>
      <vt:lpstr>When to Complete an Incident Report </vt:lpstr>
      <vt:lpstr>When to Complete an Incident Report </vt:lpstr>
      <vt:lpstr>Completing the top section of the IR </vt:lpstr>
      <vt:lpstr>Just the Facts…. </vt:lpstr>
      <vt:lpstr>Finishing the Report </vt:lpstr>
      <vt:lpstr>Critical Incident Analysis Forms </vt:lpstr>
      <vt:lpstr>Critical Incident Analysis- Completing the Form  </vt:lpstr>
      <vt:lpstr>Describe factors that contributed to the incident: </vt:lpstr>
      <vt:lpstr>How to Prevent Reoccurrence? </vt:lpstr>
      <vt:lpstr>Send a Copy To: </vt:lpstr>
      <vt:lpst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Incident Reports &amp; Critical Incident Analysis</dc:title>
  <dc:creator>Karen Bressette</dc:creator>
  <cp:lastModifiedBy>Julie Rookard</cp:lastModifiedBy>
  <cp:revision>16</cp:revision>
  <dcterms:created xsi:type="dcterms:W3CDTF">2023-06-26T10:35:43Z</dcterms:created>
  <dcterms:modified xsi:type="dcterms:W3CDTF">2023-06-29T15:53:31Z</dcterms:modified>
</cp:coreProperties>
</file>