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5"/>
  </p:notesMasterIdLst>
  <p:sldIdLst>
    <p:sldId id="262" r:id="rId5"/>
    <p:sldId id="305" r:id="rId6"/>
    <p:sldId id="294" r:id="rId7"/>
    <p:sldId id="312" r:id="rId8"/>
    <p:sldId id="313" r:id="rId9"/>
    <p:sldId id="306" r:id="rId10"/>
    <p:sldId id="310" r:id="rId11"/>
    <p:sldId id="311" r:id="rId12"/>
    <p:sldId id="296" r:id="rId13"/>
    <p:sldId id="308" r:id="rId14"/>
    <p:sldId id="309" r:id="rId15"/>
    <p:sldId id="307" r:id="rId16"/>
    <p:sldId id="302" r:id="rId17"/>
    <p:sldId id="301" r:id="rId18"/>
    <p:sldId id="299" r:id="rId19"/>
    <p:sldId id="270" r:id="rId20"/>
    <p:sldId id="300" r:id="rId21"/>
    <p:sldId id="303" r:id="rId22"/>
    <p:sldId id="304" r:id="rId23"/>
    <p:sldId id="298"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A65"/>
    <a:srgbClr val="DA9395"/>
    <a:srgbClr val="06038D"/>
    <a:srgbClr val="FF9049"/>
    <a:srgbClr val="B84E5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8493" autoAdjust="0"/>
  </p:normalViewPr>
  <p:slideViewPr>
    <p:cSldViewPr snapToGrid="0">
      <p:cViewPr varScale="1">
        <p:scale>
          <a:sx n="78" d="100"/>
          <a:sy n="78" d="100"/>
        </p:scale>
        <p:origin x="135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D89804-500F-B540-AEFC-A76DD4222182}" type="datetimeFigureOut">
              <a:rPr lang="en-US" smtClean="0"/>
              <a:t>5/3/2023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FB1F39-FE72-6647-9239-D15764CF732E}" type="slidenum">
              <a:rPr lang="en-US" smtClean="0"/>
              <a:t>‹#›</a:t>
            </a:fld>
            <a:endParaRPr lang="en-US"/>
          </a:p>
        </p:txBody>
      </p:sp>
    </p:spTree>
    <p:extLst>
      <p:ext uri="{BB962C8B-B14F-4D97-AF65-F5344CB8AC3E}">
        <p14:creationId xmlns:p14="http://schemas.microsoft.com/office/powerpoint/2010/main" val="1809806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1</a:t>
            </a:fld>
            <a:endParaRPr lang="en-US"/>
          </a:p>
        </p:txBody>
      </p:sp>
    </p:spTree>
    <p:extLst>
      <p:ext uri="{BB962C8B-B14F-4D97-AF65-F5344CB8AC3E}">
        <p14:creationId xmlns:p14="http://schemas.microsoft.com/office/powerpoint/2010/main" val="2503546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92FB1F39-FE72-6647-9239-D15764CF732E}" type="slidenum">
              <a:rPr lang="en-US" smtClean="0"/>
              <a:t>2</a:t>
            </a:fld>
            <a:endParaRPr lang="en-US"/>
          </a:p>
        </p:txBody>
      </p:sp>
    </p:spTree>
    <p:extLst>
      <p:ext uri="{BB962C8B-B14F-4D97-AF65-F5344CB8AC3E}">
        <p14:creationId xmlns:p14="http://schemas.microsoft.com/office/powerpoint/2010/main" val="37141752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92FB1F39-FE72-6647-9239-D15764CF732E}" type="slidenum">
              <a:rPr lang="en-US" smtClean="0"/>
              <a:t>3</a:t>
            </a:fld>
            <a:endParaRPr lang="en-US"/>
          </a:p>
        </p:txBody>
      </p:sp>
    </p:spTree>
    <p:extLst>
      <p:ext uri="{BB962C8B-B14F-4D97-AF65-F5344CB8AC3E}">
        <p14:creationId xmlns:p14="http://schemas.microsoft.com/office/powerpoint/2010/main" val="3427255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6</a:t>
            </a:fld>
            <a:endParaRPr lang="en-US"/>
          </a:p>
        </p:txBody>
      </p:sp>
    </p:spTree>
    <p:extLst>
      <p:ext uri="{BB962C8B-B14F-4D97-AF65-F5344CB8AC3E}">
        <p14:creationId xmlns:p14="http://schemas.microsoft.com/office/powerpoint/2010/main" val="2342447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7</a:t>
            </a:fld>
            <a:endParaRPr lang="en-US"/>
          </a:p>
        </p:txBody>
      </p:sp>
    </p:spTree>
    <p:extLst>
      <p:ext uri="{BB962C8B-B14F-4D97-AF65-F5344CB8AC3E}">
        <p14:creationId xmlns:p14="http://schemas.microsoft.com/office/powerpoint/2010/main" val="20336886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92FB1F39-FE72-6647-9239-D15764CF732E}" type="slidenum">
              <a:rPr lang="en-US" smtClean="0"/>
              <a:t>9</a:t>
            </a:fld>
            <a:endParaRPr lang="en-US"/>
          </a:p>
        </p:txBody>
      </p:sp>
    </p:spTree>
    <p:extLst>
      <p:ext uri="{BB962C8B-B14F-4D97-AF65-F5344CB8AC3E}">
        <p14:creationId xmlns:p14="http://schemas.microsoft.com/office/powerpoint/2010/main" val="46856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92FB1F39-FE72-6647-9239-D15764CF732E}" type="slidenum">
              <a:rPr lang="en-US" smtClean="0"/>
              <a:t>12</a:t>
            </a:fld>
            <a:endParaRPr lang="en-US"/>
          </a:p>
        </p:txBody>
      </p:sp>
    </p:spTree>
    <p:extLst>
      <p:ext uri="{BB962C8B-B14F-4D97-AF65-F5344CB8AC3E}">
        <p14:creationId xmlns:p14="http://schemas.microsoft.com/office/powerpoint/2010/main" val="2191115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92FB1F39-FE72-6647-9239-D15764CF732E}" type="slidenum">
              <a:rPr lang="en-US" smtClean="0"/>
              <a:t>14</a:t>
            </a:fld>
            <a:endParaRPr lang="en-US"/>
          </a:p>
        </p:txBody>
      </p:sp>
    </p:spTree>
    <p:extLst>
      <p:ext uri="{BB962C8B-B14F-4D97-AF65-F5344CB8AC3E}">
        <p14:creationId xmlns:p14="http://schemas.microsoft.com/office/powerpoint/2010/main" val="31656439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92FB1F39-FE72-6647-9239-D15764CF732E}" type="slidenum">
              <a:rPr lang="en-US" smtClean="0"/>
              <a:t>15</a:t>
            </a:fld>
            <a:endParaRPr lang="en-US"/>
          </a:p>
        </p:txBody>
      </p:sp>
    </p:spTree>
    <p:extLst>
      <p:ext uri="{BB962C8B-B14F-4D97-AF65-F5344CB8AC3E}">
        <p14:creationId xmlns:p14="http://schemas.microsoft.com/office/powerpoint/2010/main" val="19710696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000"/>
              </a:spcBef>
            </a:pPr>
            <a:endParaRPr lang="en-US" dirty="0">
              <a:cs typeface="Calibri"/>
            </a:endParaRPr>
          </a:p>
        </p:txBody>
      </p:sp>
      <p:sp>
        <p:nvSpPr>
          <p:cNvPr id="4" name="Slide Number Placeholder 3"/>
          <p:cNvSpPr>
            <a:spLocks noGrp="1"/>
          </p:cNvSpPr>
          <p:nvPr>
            <p:ph type="sldNum" sz="quarter" idx="5"/>
          </p:nvPr>
        </p:nvSpPr>
        <p:spPr/>
        <p:txBody>
          <a:bodyPr/>
          <a:lstStyle/>
          <a:p>
            <a:fld id="{92FB1F39-FE72-6647-9239-D15764CF732E}" type="slidenum">
              <a:rPr lang="en-US" smtClean="0"/>
              <a:t>16</a:t>
            </a:fld>
            <a:endParaRPr lang="en-US"/>
          </a:p>
        </p:txBody>
      </p:sp>
    </p:spTree>
    <p:extLst>
      <p:ext uri="{BB962C8B-B14F-4D97-AF65-F5344CB8AC3E}">
        <p14:creationId xmlns:p14="http://schemas.microsoft.com/office/powerpoint/2010/main" val="41791238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000"/>
              </a:spcBef>
            </a:pPr>
            <a:endParaRPr lang="en-US" dirty="0">
              <a:cs typeface="Calibri"/>
            </a:endParaRPr>
          </a:p>
        </p:txBody>
      </p:sp>
      <p:sp>
        <p:nvSpPr>
          <p:cNvPr id="4" name="Slide Number Placeholder 3"/>
          <p:cNvSpPr>
            <a:spLocks noGrp="1"/>
          </p:cNvSpPr>
          <p:nvPr>
            <p:ph type="sldNum" sz="quarter" idx="5"/>
          </p:nvPr>
        </p:nvSpPr>
        <p:spPr/>
        <p:txBody>
          <a:bodyPr/>
          <a:lstStyle/>
          <a:p>
            <a:fld id="{92FB1F39-FE72-6647-9239-D15764CF732E}" type="slidenum">
              <a:rPr lang="en-US" smtClean="0"/>
              <a:t>17</a:t>
            </a:fld>
            <a:endParaRPr lang="en-US"/>
          </a:p>
        </p:txBody>
      </p:sp>
    </p:spTree>
    <p:extLst>
      <p:ext uri="{BB962C8B-B14F-4D97-AF65-F5344CB8AC3E}">
        <p14:creationId xmlns:p14="http://schemas.microsoft.com/office/powerpoint/2010/main" val="15413837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92FB1F39-FE72-6647-9239-D15764CF732E}" type="slidenum">
              <a:rPr lang="en-US" smtClean="0"/>
              <a:t>18</a:t>
            </a:fld>
            <a:endParaRPr lang="en-US"/>
          </a:p>
        </p:txBody>
      </p:sp>
    </p:spTree>
    <p:extLst>
      <p:ext uri="{BB962C8B-B14F-4D97-AF65-F5344CB8AC3E}">
        <p14:creationId xmlns:p14="http://schemas.microsoft.com/office/powerpoint/2010/main" val="3521191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19</a:t>
            </a:fld>
            <a:endParaRPr lang="en-US"/>
          </a:p>
        </p:txBody>
      </p:sp>
    </p:spTree>
    <p:extLst>
      <p:ext uri="{BB962C8B-B14F-4D97-AF65-F5344CB8AC3E}">
        <p14:creationId xmlns:p14="http://schemas.microsoft.com/office/powerpoint/2010/main" val="15189292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20</a:t>
            </a:fld>
            <a:endParaRPr lang="en-US"/>
          </a:p>
        </p:txBody>
      </p:sp>
    </p:spTree>
    <p:extLst>
      <p:ext uri="{BB962C8B-B14F-4D97-AF65-F5344CB8AC3E}">
        <p14:creationId xmlns:p14="http://schemas.microsoft.com/office/powerpoint/2010/main" val="36790297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bg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0" y="4219402"/>
            <a:ext cx="12192000" cy="616917"/>
          </a:xfrm>
        </p:spPr>
        <p:txBody>
          <a:bodyPr>
            <a:noAutofit/>
          </a:bodyPr>
          <a:lstStyle>
            <a:lvl1pPr algn="ctr">
              <a:defRPr sz="4400" b="0" i="0">
                <a:solidFill>
                  <a:srgbClr val="00AA65"/>
                </a:solidFill>
                <a:latin typeface="Arial" charset="0"/>
                <a:ea typeface="Arial" charset="0"/>
                <a:cs typeface="Arial" charset="0"/>
              </a:defRPr>
            </a:lvl1pPr>
          </a:lstStyle>
          <a:p>
            <a:r>
              <a:rPr lang="en-US"/>
              <a:t>Click to edit Master title style</a:t>
            </a:r>
            <a:br>
              <a:rPr lang="en-US"/>
            </a:br>
            <a:endParaRPr lang="en-US"/>
          </a:p>
        </p:txBody>
      </p:sp>
      <p:sp>
        <p:nvSpPr>
          <p:cNvPr id="13" name="Content Placeholder 12"/>
          <p:cNvSpPr>
            <a:spLocks noGrp="1"/>
          </p:cNvSpPr>
          <p:nvPr>
            <p:ph sz="quarter" idx="10"/>
          </p:nvPr>
        </p:nvSpPr>
        <p:spPr>
          <a:xfrm>
            <a:off x="0" y="5006975"/>
            <a:ext cx="12192000" cy="1223963"/>
          </a:xfrm>
          <a:noFill/>
        </p:spPr>
        <p:txBody>
          <a:bodyPr>
            <a:normAutofit/>
          </a:bodyPr>
          <a:lstStyle>
            <a:lvl1pPr marL="0" indent="0" algn="ctr">
              <a:buNone/>
              <a:defRPr sz="2000" b="1">
                <a:solidFill>
                  <a:srgbClr val="002060"/>
                </a:solidFill>
                <a:latin typeface="Arial" charset="0"/>
                <a:ea typeface="Arial" charset="0"/>
                <a:cs typeface="Arial" charset="0"/>
              </a:defRPr>
            </a:lvl1pPr>
            <a:lvl2pPr marL="457200" indent="0" algn="r">
              <a:buNone/>
              <a:defRPr b="1">
                <a:latin typeface="Times" charset="0"/>
                <a:ea typeface="Times" charset="0"/>
                <a:cs typeface="Times" charset="0"/>
              </a:defRPr>
            </a:lvl2pPr>
            <a:lvl3pPr marL="914400" indent="0" algn="r">
              <a:buNone/>
              <a:defRPr b="1">
                <a:latin typeface="Times" charset="0"/>
                <a:ea typeface="Times" charset="0"/>
                <a:cs typeface="Times" charset="0"/>
              </a:defRPr>
            </a:lvl3pPr>
            <a:lvl4pPr marL="1371600" indent="0" algn="r">
              <a:buNone/>
              <a:defRPr b="1">
                <a:latin typeface="Times" charset="0"/>
                <a:ea typeface="Times" charset="0"/>
                <a:cs typeface="Times" charset="0"/>
              </a:defRPr>
            </a:lvl4pPr>
            <a:lvl5pPr marL="1828800" indent="0" algn="r">
              <a:buNone/>
              <a:defRPr b="1">
                <a:latin typeface="Times" charset="0"/>
                <a:ea typeface="Times" charset="0"/>
                <a:cs typeface="Times" charset="0"/>
              </a:defRPr>
            </a:lvl5pPr>
          </a:lstStyle>
          <a:p>
            <a:pPr lvl="0"/>
            <a:r>
              <a:rPr lang="en-US"/>
              <a:t>Click to edit Master text styles</a:t>
            </a:r>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711700" y="704818"/>
            <a:ext cx="2757694" cy="2298078"/>
          </a:xfrm>
          <a:prstGeom prst="rect">
            <a:avLst/>
          </a:prstGeom>
        </p:spPr>
      </p:pic>
      <p:cxnSp>
        <p:nvCxnSpPr>
          <p:cNvPr id="7" name="Straight Connector 6"/>
          <p:cNvCxnSpPr/>
          <p:nvPr userDrawn="1"/>
        </p:nvCxnSpPr>
        <p:spPr>
          <a:xfrm>
            <a:off x="2286000" y="3505200"/>
            <a:ext cx="7721600" cy="0"/>
          </a:xfrm>
          <a:prstGeom prst="line">
            <a:avLst/>
          </a:prstGeom>
          <a:ln>
            <a:solidFill>
              <a:srgbClr val="06038D"/>
            </a:solidFill>
          </a:ln>
        </p:spPr>
        <p:style>
          <a:lnRef idx="1">
            <a:schemeClr val="accent1"/>
          </a:lnRef>
          <a:fillRef idx="0">
            <a:schemeClr val="accent1"/>
          </a:fillRef>
          <a:effectRef idx="0">
            <a:schemeClr val="accent1"/>
          </a:effectRef>
          <a:fontRef idx="minor">
            <a:schemeClr val="tx1"/>
          </a:fontRef>
        </p:style>
      </p:cxnSp>
      <p:sp>
        <p:nvSpPr>
          <p:cNvPr id="8" name="Rectangle 7"/>
          <p:cNvSpPr/>
          <p:nvPr userDrawn="1"/>
        </p:nvSpPr>
        <p:spPr>
          <a:xfrm>
            <a:off x="-889000" y="6572250"/>
            <a:ext cx="13779500" cy="571500"/>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81502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chemeClr val="bg2"/>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7400" y="2384362"/>
            <a:ext cx="2757694" cy="2298078"/>
          </a:xfrm>
          <a:prstGeom prst="rect">
            <a:avLst/>
          </a:prstGeom>
        </p:spPr>
      </p:pic>
      <p:sp>
        <p:nvSpPr>
          <p:cNvPr id="8" name="Rectangle 7"/>
          <p:cNvSpPr/>
          <p:nvPr userDrawn="1"/>
        </p:nvSpPr>
        <p:spPr>
          <a:xfrm>
            <a:off x="4292600" y="0"/>
            <a:ext cx="8013700" cy="7150100"/>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userDrawn="1"/>
        </p:nvPicPr>
        <p:blipFill>
          <a:blip r:embed="rId3">
            <a:alphaModFix amt="10000"/>
            <a:extLst>
              <a:ext uri="{28A0092B-C50C-407E-A947-70E740481C1C}">
                <a14:useLocalDpi xmlns:a14="http://schemas.microsoft.com/office/drawing/2010/main" val="0"/>
              </a:ext>
            </a:extLst>
          </a:blip>
          <a:stretch>
            <a:fillRect/>
          </a:stretch>
        </p:blipFill>
        <p:spPr>
          <a:xfrm>
            <a:off x="10096500" y="936873"/>
            <a:ext cx="5480049" cy="5427103"/>
          </a:xfrm>
          <a:prstGeom prst="rect">
            <a:avLst/>
          </a:prstGeom>
        </p:spPr>
      </p:pic>
      <p:sp>
        <p:nvSpPr>
          <p:cNvPr id="9" name="Title 1"/>
          <p:cNvSpPr>
            <a:spLocks noGrp="1"/>
          </p:cNvSpPr>
          <p:nvPr>
            <p:ph type="title" hasCustomPrompt="1"/>
          </p:nvPr>
        </p:nvSpPr>
        <p:spPr>
          <a:xfrm>
            <a:off x="4292600" y="3186843"/>
            <a:ext cx="8013700" cy="616917"/>
          </a:xfrm>
        </p:spPr>
        <p:txBody>
          <a:bodyPr>
            <a:noAutofit/>
          </a:bodyPr>
          <a:lstStyle>
            <a:lvl1pPr algn="ctr">
              <a:defRPr sz="4000" b="0" i="0">
                <a:solidFill>
                  <a:schemeClr val="bg1"/>
                </a:solidFill>
                <a:latin typeface="Arial" charset="0"/>
                <a:ea typeface="Arial" charset="0"/>
                <a:cs typeface="Arial" charset="0"/>
              </a:defRPr>
            </a:lvl1pPr>
          </a:lstStyle>
          <a:p>
            <a:r>
              <a:rPr lang="en-US"/>
              <a:t>Click to edit Master title style</a:t>
            </a:r>
            <a:br>
              <a:rPr lang="en-US"/>
            </a:br>
            <a:endParaRPr lang="en-US"/>
          </a:p>
        </p:txBody>
      </p:sp>
      <p:sp>
        <p:nvSpPr>
          <p:cNvPr id="13" name="Content Placeholder 12"/>
          <p:cNvSpPr>
            <a:spLocks noGrp="1"/>
          </p:cNvSpPr>
          <p:nvPr>
            <p:ph sz="quarter" idx="10"/>
          </p:nvPr>
        </p:nvSpPr>
        <p:spPr>
          <a:xfrm>
            <a:off x="4292600" y="3912151"/>
            <a:ext cx="8013700" cy="1223963"/>
          </a:xfrm>
          <a:noFill/>
        </p:spPr>
        <p:txBody>
          <a:bodyPr>
            <a:normAutofit/>
          </a:bodyPr>
          <a:lstStyle>
            <a:lvl1pPr marL="0" indent="0" algn="ctr">
              <a:buNone/>
              <a:defRPr sz="2000" b="1">
                <a:solidFill>
                  <a:schemeClr val="bg1"/>
                </a:solidFill>
                <a:latin typeface="Arial" charset="0"/>
                <a:ea typeface="Arial" charset="0"/>
                <a:cs typeface="Arial" charset="0"/>
              </a:defRPr>
            </a:lvl1pPr>
            <a:lvl2pPr marL="457200" indent="0" algn="r">
              <a:buNone/>
              <a:defRPr b="1">
                <a:latin typeface="Times" charset="0"/>
                <a:ea typeface="Times" charset="0"/>
                <a:cs typeface="Times" charset="0"/>
              </a:defRPr>
            </a:lvl2pPr>
            <a:lvl3pPr marL="914400" indent="0" algn="r">
              <a:buNone/>
              <a:defRPr b="1">
                <a:latin typeface="Times" charset="0"/>
                <a:ea typeface="Times" charset="0"/>
                <a:cs typeface="Times" charset="0"/>
              </a:defRPr>
            </a:lvl3pPr>
            <a:lvl4pPr marL="1371600" indent="0" algn="r">
              <a:buNone/>
              <a:defRPr b="1">
                <a:latin typeface="Times" charset="0"/>
                <a:ea typeface="Times" charset="0"/>
                <a:cs typeface="Times" charset="0"/>
              </a:defRPr>
            </a:lvl4pPr>
            <a:lvl5pPr marL="1828800" indent="0" algn="r">
              <a:buNone/>
              <a:defRPr b="1">
                <a:latin typeface="Times" charset="0"/>
                <a:ea typeface="Times" charset="0"/>
                <a:cs typeface="Times" charset="0"/>
              </a:defRPr>
            </a:lvl5pPr>
          </a:lstStyle>
          <a:p>
            <a:pPr lvl="0"/>
            <a:r>
              <a:rPr lang="en-US"/>
              <a:t>Click to edit Master text styles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Graphic R &amp; Text L">
    <p:spTree>
      <p:nvGrpSpPr>
        <p:cNvPr id="1" name=""/>
        <p:cNvGrpSpPr/>
        <p:nvPr/>
      </p:nvGrpSpPr>
      <p:grpSpPr>
        <a:xfrm>
          <a:off x="0" y="0"/>
          <a:ext cx="0" cy="0"/>
          <a:chOff x="0" y="0"/>
          <a:chExt cx="0" cy="0"/>
        </a:xfrm>
      </p:grpSpPr>
      <p:sp>
        <p:nvSpPr>
          <p:cNvPr id="10" name="Picture Placeholder 9"/>
          <p:cNvSpPr>
            <a:spLocks noGrp="1"/>
          </p:cNvSpPr>
          <p:nvPr>
            <p:ph type="pic" sz="quarter" idx="10"/>
          </p:nvPr>
        </p:nvSpPr>
        <p:spPr>
          <a:xfrm>
            <a:off x="5600700" y="1222827"/>
            <a:ext cx="6210300" cy="4541780"/>
          </a:xfrm>
        </p:spPr>
        <p:txBody>
          <a:bodyPr/>
          <a:lstStyle/>
          <a:p>
            <a:endParaRPr lang="en-US"/>
          </a:p>
        </p:txBody>
      </p:sp>
      <p:sp>
        <p:nvSpPr>
          <p:cNvPr id="11" name="Content Placeholder 2"/>
          <p:cNvSpPr>
            <a:spLocks noGrp="1"/>
          </p:cNvSpPr>
          <p:nvPr>
            <p:ph sz="half" idx="1"/>
          </p:nvPr>
        </p:nvSpPr>
        <p:spPr>
          <a:xfrm>
            <a:off x="711200" y="1222826"/>
            <a:ext cx="4673600" cy="4541780"/>
          </a:xfrm>
        </p:spPr>
        <p:txBody>
          <a:bodyPr>
            <a:normAutofit/>
          </a:bodyPr>
          <a:lstStyle>
            <a:lvl1pPr marL="0" indent="0">
              <a:lnSpc>
                <a:spcPct val="100000"/>
              </a:lnSpc>
              <a:buNone/>
              <a:defRPr sz="2400">
                <a:solidFill>
                  <a:srgbClr val="06038D"/>
                </a:solidFill>
                <a:latin typeface="Arial" charset="0"/>
                <a:ea typeface="Arial" charset="0"/>
                <a:cs typeface="Arial" charset="0"/>
              </a:defRPr>
            </a:lvl1pPr>
            <a:lvl2pPr marL="457200" indent="0">
              <a:lnSpc>
                <a:spcPct val="100000"/>
              </a:lnSpc>
              <a:buNone/>
              <a:defRPr sz="2000">
                <a:solidFill>
                  <a:srgbClr val="06038D"/>
                </a:solidFill>
                <a:latin typeface="Arial" charset="0"/>
                <a:ea typeface="Arial" charset="0"/>
                <a:cs typeface="Arial" charset="0"/>
              </a:defRPr>
            </a:lvl2pPr>
            <a:lvl3pPr marL="914400" indent="0">
              <a:lnSpc>
                <a:spcPct val="100000"/>
              </a:lnSpc>
              <a:buNone/>
              <a:defRPr sz="1800">
                <a:solidFill>
                  <a:srgbClr val="06038D"/>
                </a:solidFill>
                <a:latin typeface="Arial" charset="0"/>
                <a:ea typeface="Arial" charset="0"/>
                <a:cs typeface="Arial" charset="0"/>
              </a:defRPr>
            </a:lvl3pPr>
            <a:lvl4pPr marL="1371600" indent="0">
              <a:lnSpc>
                <a:spcPct val="100000"/>
              </a:lnSpc>
              <a:buNone/>
              <a:defRPr sz="1600">
                <a:solidFill>
                  <a:srgbClr val="06038D"/>
                </a:solidFill>
                <a:latin typeface="Arial" charset="0"/>
                <a:ea typeface="Arial" charset="0"/>
                <a:cs typeface="Arial" charset="0"/>
              </a:defRPr>
            </a:lvl4pPr>
            <a:lvl5pPr marL="1828800" indent="0">
              <a:lnSpc>
                <a:spcPct val="100000"/>
              </a:lnSpc>
              <a:buNone/>
              <a:defRPr sz="1600">
                <a:solidFill>
                  <a:srgbClr val="06038D"/>
                </a:solidFill>
                <a:latin typeface="Arial" charset="0"/>
                <a:ea typeface="Arial" charset="0"/>
                <a:cs typeface="Arial"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Content Placeholder 2"/>
          <p:cNvSpPr>
            <a:spLocks noGrp="1"/>
          </p:cNvSpPr>
          <p:nvPr>
            <p:ph sz="half" idx="11"/>
          </p:nvPr>
        </p:nvSpPr>
        <p:spPr>
          <a:xfrm>
            <a:off x="711200" y="582080"/>
            <a:ext cx="6565900" cy="436909"/>
          </a:xfrm>
        </p:spPr>
        <p:txBody>
          <a:bodyPr>
            <a:noAutofit/>
          </a:bodyPr>
          <a:lstStyle>
            <a:lvl1pPr marL="0" indent="0">
              <a:buNone/>
              <a:defRPr sz="3200" b="1">
                <a:solidFill>
                  <a:srgbClr val="06038D"/>
                </a:solidFill>
                <a:latin typeface="Arial" charset="0"/>
                <a:ea typeface="Arial" charset="0"/>
                <a:cs typeface="Arial"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p:txBody>
      </p:sp>
      <p:sp>
        <p:nvSpPr>
          <p:cNvPr id="12" name="Rectangle 11"/>
          <p:cNvSpPr/>
          <p:nvPr userDrawn="1"/>
        </p:nvSpPr>
        <p:spPr>
          <a:xfrm>
            <a:off x="0" y="0"/>
            <a:ext cx="12192000" cy="225287"/>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3200" y="6287137"/>
            <a:ext cx="2755900" cy="418518"/>
          </a:xfrm>
          <a:prstGeom prst="rect">
            <a:avLst/>
          </a:prstGeom>
        </p:spPr>
      </p:pic>
      <p:cxnSp>
        <p:nvCxnSpPr>
          <p:cNvPr id="5" name="Straight Connector 4"/>
          <p:cNvCxnSpPr/>
          <p:nvPr userDrawn="1"/>
        </p:nvCxnSpPr>
        <p:spPr>
          <a:xfrm>
            <a:off x="203200" y="6121400"/>
            <a:ext cx="11734800"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p:cNvSpPr txBox="1"/>
          <p:nvPr userDrawn="1"/>
        </p:nvSpPr>
        <p:spPr>
          <a:xfrm>
            <a:off x="3810000" y="6325237"/>
            <a:ext cx="8204200" cy="276999"/>
          </a:xfrm>
          <a:prstGeom prst="rect">
            <a:avLst/>
          </a:prstGeom>
          <a:noFill/>
        </p:spPr>
        <p:txBody>
          <a:bodyPr wrap="square" rtlCol="0">
            <a:spAutoFit/>
          </a:bodyPr>
          <a:lstStyle/>
          <a:p>
            <a:pPr algn="r"/>
            <a:r>
              <a:rPr lang="en-US" sz="1200">
                <a:solidFill>
                  <a:srgbClr val="06038D"/>
                </a:solidFill>
                <a:latin typeface="Arial" charset="0"/>
                <a:ea typeface="Arial" charset="0"/>
                <a:cs typeface="Arial" charset="0"/>
              </a:rPr>
              <a:t>(989) 772-5938</a:t>
            </a:r>
            <a:r>
              <a:rPr lang="en-US" sz="1200" baseline="0">
                <a:solidFill>
                  <a:srgbClr val="06038D"/>
                </a:solidFill>
                <a:latin typeface="Arial" charset="0"/>
                <a:ea typeface="Arial" charset="0"/>
                <a:cs typeface="Arial" charset="0"/>
              </a:rPr>
              <a:t> | </a:t>
            </a:r>
            <a:r>
              <a:rPr lang="en-US" sz="1200" b="1" baseline="0">
                <a:solidFill>
                  <a:srgbClr val="06038D"/>
                </a:solidFill>
                <a:latin typeface="Arial" charset="0"/>
                <a:ea typeface="Arial" charset="0"/>
                <a:cs typeface="Arial" charset="0"/>
              </a:rPr>
              <a:t>Crisis Hotline </a:t>
            </a:r>
            <a:r>
              <a:rPr lang="en-US" sz="1200" baseline="0">
                <a:solidFill>
                  <a:srgbClr val="06038D"/>
                </a:solidFill>
                <a:latin typeface="Arial" charset="0"/>
                <a:ea typeface="Arial" charset="0"/>
                <a:cs typeface="Arial" charset="0"/>
              </a:rPr>
              <a:t>(800) 317-0708 | cmhcm.org</a:t>
            </a:r>
            <a:endParaRPr lang="en-US" sz="1200">
              <a:solidFill>
                <a:srgbClr val="06038D"/>
              </a:solidFill>
              <a:latin typeface="Arial" charset="0"/>
              <a:ea typeface="Arial" charset="0"/>
              <a:cs typeface="Arial" charset="0"/>
            </a:endParaRPr>
          </a:p>
        </p:txBody>
      </p:sp>
    </p:spTree>
    <p:extLst>
      <p:ext uri="{BB962C8B-B14F-4D97-AF65-F5344CB8AC3E}">
        <p14:creationId xmlns:p14="http://schemas.microsoft.com/office/powerpoint/2010/main" val="116691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Graphic L &amp; Text R">
    <p:spTree>
      <p:nvGrpSpPr>
        <p:cNvPr id="1" name=""/>
        <p:cNvGrpSpPr/>
        <p:nvPr/>
      </p:nvGrpSpPr>
      <p:grpSpPr>
        <a:xfrm>
          <a:off x="0" y="0"/>
          <a:ext cx="0" cy="0"/>
          <a:chOff x="0" y="0"/>
          <a:chExt cx="0" cy="0"/>
        </a:xfrm>
      </p:grpSpPr>
      <p:sp>
        <p:nvSpPr>
          <p:cNvPr id="10" name="Picture Placeholder 9"/>
          <p:cNvSpPr>
            <a:spLocks noGrp="1"/>
          </p:cNvSpPr>
          <p:nvPr>
            <p:ph type="pic" sz="quarter" idx="10"/>
          </p:nvPr>
        </p:nvSpPr>
        <p:spPr>
          <a:xfrm>
            <a:off x="711198" y="1236083"/>
            <a:ext cx="6273801" cy="4627516"/>
          </a:xfrm>
        </p:spPr>
        <p:txBody>
          <a:bodyPr/>
          <a:lstStyle/>
          <a:p>
            <a:endParaRPr lang="en-US"/>
          </a:p>
        </p:txBody>
      </p:sp>
      <p:sp>
        <p:nvSpPr>
          <p:cNvPr id="11" name="Content Placeholder 2"/>
          <p:cNvSpPr>
            <a:spLocks noGrp="1"/>
          </p:cNvSpPr>
          <p:nvPr>
            <p:ph sz="half" idx="1"/>
          </p:nvPr>
        </p:nvSpPr>
        <p:spPr>
          <a:xfrm>
            <a:off x="7277100" y="1236082"/>
            <a:ext cx="4079460" cy="4627517"/>
          </a:xfrm>
        </p:spPr>
        <p:txBody>
          <a:bodyPr/>
          <a:lstStyle>
            <a:lvl1pPr marL="0" indent="0">
              <a:lnSpc>
                <a:spcPct val="100000"/>
              </a:lnSpc>
              <a:buNone/>
              <a:defRPr sz="2000">
                <a:solidFill>
                  <a:srgbClr val="06038D"/>
                </a:solidFill>
                <a:latin typeface="Arial" charset="0"/>
                <a:ea typeface="Arial" charset="0"/>
                <a:cs typeface="Arial" charset="0"/>
              </a:defRPr>
            </a:lvl1pPr>
            <a:lvl2pPr marL="457200" indent="0">
              <a:lnSpc>
                <a:spcPct val="100000"/>
              </a:lnSpc>
              <a:buNone/>
              <a:defRPr>
                <a:solidFill>
                  <a:srgbClr val="06038D"/>
                </a:solidFill>
                <a:latin typeface="Arial" charset="0"/>
                <a:ea typeface="Arial" charset="0"/>
                <a:cs typeface="Arial" charset="0"/>
              </a:defRPr>
            </a:lvl2pPr>
            <a:lvl3pPr marL="914400" indent="0">
              <a:lnSpc>
                <a:spcPct val="100000"/>
              </a:lnSpc>
              <a:buNone/>
              <a:defRPr>
                <a:solidFill>
                  <a:srgbClr val="06038D"/>
                </a:solidFill>
                <a:latin typeface="Arial" charset="0"/>
                <a:ea typeface="Arial" charset="0"/>
                <a:cs typeface="Arial" charset="0"/>
              </a:defRPr>
            </a:lvl3pPr>
            <a:lvl4pPr marL="1371600" indent="0">
              <a:lnSpc>
                <a:spcPct val="100000"/>
              </a:lnSpc>
              <a:buNone/>
              <a:defRPr>
                <a:solidFill>
                  <a:srgbClr val="06038D"/>
                </a:solidFill>
                <a:latin typeface="Arial" charset="0"/>
                <a:ea typeface="Arial" charset="0"/>
                <a:cs typeface="Arial" charset="0"/>
              </a:defRPr>
            </a:lvl4pPr>
            <a:lvl5pPr marL="1828800" indent="0">
              <a:lnSpc>
                <a:spcPct val="100000"/>
              </a:lnSpc>
              <a:buNone/>
              <a:defRPr>
                <a:solidFill>
                  <a:srgbClr val="06038D"/>
                </a:solidFill>
                <a:latin typeface="Arial" charset="0"/>
                <a:ea typeface="Arial" charset="0"/>
                <a:cs typeface="Arial"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Rectangle 11"/>
          <p:cNvSpPr/>
          <p:nvPr userDrawn="1"/>
        </p:nvSpPr>
        <p:spPr>
          <a:xfrm>
            <a:off x="0" y="0"/>
            <a:ext cx="12192000" cy="225287"/>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p:cNvSpPr>
            <a:spLocks noGrp="1"/>
          </p:cNvSpPr>
          <p:nvPr>
            <p:ph sz="half" idx="12"/>
          </p:nvPr>
        </p:nvSpPr>
        <p:spPr>
          <a:xfrm>
            <a:off x="711200" y="582080"/>
            <a:ext cx="6565900" cy="436909"/>
          </a:xfrm>
        </p:spPr>
        <p:txBody>
          <a:bodyPr>
            <a:noAutofit/>
          </a:bodyPr>
          <a:lstStyle>
            <a:lvl1pPr marL="0" indent="0">
              <a:buNone/>
              <a:defRPr sz="3200" b="1">
                <a:solidFill>
                  <a:srgbClr val="06038D"/>
                </a:solidFill>
                <a:latin typeface="Arial" charset="0"/>
                <a:ea typeface="Arial" charset="0"/>
                <a:cs typeface="Arial"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p:txBody>
      </p:sp>
      <p:pic>
        <p:nvPicPr>
          <p:cNvPr id="16" name="Picture 1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3200" y="6287137"/>
            <a:ext cx="2755900" cy="418518"/>
          </a:xfrm>
          <a:prstGeom prst="rect">
            <a:avLst/>
          </a:prstGeom>
        </p:spPr>
      </p:pic>
      <p:cxnSp>
        <p:nvCxnSpPr>
          <p:cNvPr id="17" name="Straight Connector 16"/>
          <p:cNvCxnSpPr/>
          <p:nvPr userDrawn="1"/>
        </p:nvCxnSpPr>
        <p:spPr>
          <a:xfrm>
            <a:off x="203200" y="6121400"/>
            <a:ext cx="11734800"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p:cNvSpPr txBox="1"/>
          <p:nvPr userDrawn="1"/>
        </p:nvSpPr>
        <p:spPr>
          <a:xfrm>
            <a:off x="3810000" y="6325237"/>
            <a:ext cx="8204200" cy="276999"/>
          </a:xfrm>
          <a:prstGeom prst="rect">
            <a:avLst/>
          </a:prstGeom>
          <a:noFill/>
        </p:spPr>
        <p:txBody>
          <a:bodyPr wrap="square" rtlCol="0">
            <a:spAutoFit/>
          </a:bodyPr>
          <a:lstStyle/>
          <a:p>
            <a:pPr algn="r"/>
            <a:r>
              <a:rPr lang="en-US" sz="1200">
                <a:solidFill>
                  <a:srgbClr val="06038D"/>
                </a:solidFill>
                <a:latin typeface="Arial" charset="0"/>
                <a:ea typeface="Arial" charset="0"/>
                <a:cs typeface="Arial" charset="0"/>
              </a:rPr>
              <a:t>(989) 772-5938</a:t>
            </a:r>
            <a:r>
              <a:rPr lang="en-US" sz="1200" baseline="0">
                <a:solidFill>
                  <a:srgbClr val="06038D"/>
                </a:solidFill>
                <a:latin typeface="Arial" charset="0"/>
                <a:ea typeface="Arial" charset="0"/>
                <a:cs typeface="Arial" charset="0"/>
              </a:rPr>
              <a:t> | </a:t>
            </a:r>
            <a:r>
              <a:rPr lang="en-US" sz="1200" b="1" baseline="0">
                <a:solidFill>
                  <a:srgbClr val="06038D"/>
                </a:solidFill>
                <a:latin typeface="Arial" charset="0"/>
                <a:ea typeface="Arial" charset="0"/>
                <a:cs typeface="Arial" charset="0"/>
              </a:rPr>
              <a:t>Crisis Hotline </a:t>
            </a:r>
            <a:r>
              <a:rPr lang="en-US" sz="1200" baseline="0">
                <a:solidFill>
                  <a:srgbClr val="06038D"/>
                </a:solidFill>
                <a:latin typeface="Arial" charset="0"/>
                <a:ea typeface="Arial" charset="0"/>
                <a:cs typeface="Arial" charset="0"/>
              </a:rPr>
              <a:t>(800) 317-0708 | cmhcm.org</a:t>
            </a:r>
            <a:endParaRPr lang="en-US" sz="1200">
              <a:solidFill>
                <a:srgbClr val="06038D"/>
              </a:solidFill>
              <a:latin typeface="Arial" charset="0"/>
              <a:ea typeface="Arial" charset="0"/>
              <a:cs typeface="Arial"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Graphic Only">
    <p:spTree>
      <p:nvGrpSpPr>
        <p:cNvPr id="1" name=""/>
        <p:cNvGrpSpPr/>
        <p:nvPr/>
      </p:nvGrpSpPr>
      <p:grpSpPr>
        <a:xfrm>
          <a:off x="0" y="0"/>
          <a:ext cx="0" cy="0"/>
          <a:chOff x="0" y="0"/>
          <a:chExt cx="0" cy="0"/>
        </a:xfrm>
      </p:grpSpPr>
      <p:sp>
        <p:nvSpPr>
          <p:cNvPr id="10" name="Picture Placeholder 9"/>
          <p:cNvSpPr>
            <a:spLocks noGrp="1"/>
          </p:cNvSpPr>
          <p:nvPr>
            <p:ph type="pic" sz="quarter" idx="10"/>
          </p:nvPr>
        </p:nvSpPr>
        <p:spPr>
          <a:xfrm>
            <a:off x="711198" y="1236083"/>
            <a:ext cx="10718802" cy="4627516"/>
          </a:xfrm>
        </p:spPr>
        <p:txBody>
          <a:bodyPr/>
          <a:lstStyle/>
          <a:p>
            <a:endParaRPr lang="en-US"/>
          </a:p>
        </p:txBody>
      </p:sp>
      <p:sp>
        <p:nvSpPr>
          <p:cNvPr id="12" name="Rectangle 11"/>
          <p:cNvSpPr/>
          <p:nvPr userDrawn="1"/>
        </p:nvSpPr>
        <p:spPr>
          <a:xfrm>
            <a:off x="0" y="0"/>
            <a:ext cx="12192000" cy="225287"/>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p:cNvSpPr>
            <a:spLocks noGrp="1"/>
          </p:cNvSpPr>
          <p:nvPr>
            <p:ph sz="half" idx="12"/>
          </p:nvPr>
        </p:nvSpPr>
        <p:spPr>
          <a:xfrm>
            <a:off x="711200" y="582080"/>
            <a:ext cx="6565900" cy="436909"/>
          </a:xfrm>
        </p:spPr>
        <p:txBody>
          <a:bodyPr>
            <a:noAutofit/>
          </a:bodyPr>
          <a:lstStyle>
            <a:lvl1pPr marL="0" indent="0">
              <a:buNone/>
              <a:defRPr sz="3200" b="1">
                <a:solidFill>
                  <a:srgbClr val="06038D"/>
                </a:solidFill>
                <a:latin typeface="Arial" charset="0"/>
                <a:ea typeface="Arial" charset="0"/>
                <a:cs typeface="Arial"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p:txBody>
      </p:sp>
      <p:pic>
        <p:nvPicPr>
          <p:cNvPr id="16" name="Picture 1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3200" y="6287137"/>
            <a:ext cx="2755900" cy="418518"/>
          </a:xfrm>
          <a:prstGeom prst="rect">
            <a:avLst/>
          </a:prstGeom>
        </p:spPr>
      </p:pic>
      <p:cxnSp>
        <p:nvCxnSpPr>
          <p:cNvPr id="17" name="Straight Connector 16"/>
          <p:cNvCxnSpPr/>
          <p:nvPr userDrawn="1"/>
        </p:nvCxnSpPr>
        <p:spPr>
          <a:xfrm>
            <a:off x="203200" y="6121400"/>
            <a:ext cx="11734800"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p:cNvSpPr txBox="1"/>
          <p:nvPr userDrawn="1"/>
        </p:nvSpPr>
        <p:spPr>
          <a:xfrm>
            <a:off x="3810000" y="6325237"/>
            <a:ext cx="8204200" cy="276999"/>
          </a:xfrm>
          <a:prstGeom prst="rect">
            <a:avLst/>
          </a:prstGeom>
          <a:noFill/>
        </p:spPr>
        <p:txBody>
          <a:bodyPr wrap="square" rtlCol="0">
            <a:spAutoFit/>
          </a:bodyPr>
          <a:lstStyle/>
          <a:p>
            <a:pPr algn="r"/>
            <a:r>
              <a:rPr lang="en-US" sz="1200">
                <a:solidFill>
                  <a:srgbClr val="06038D"/>
                </a:solidFill>
                <a:latin typeface="Arial" charset="0"/>
                <a:ea typeface="Arial" charset="0"/>
                <a:cs typeface="Arial" charset="0"/>
              </a:rPr>
              <a:t>(989) 772-5938</a:t>
            </a:r>
            <a:r>
              <a:rPr lang="en-US" sz="1200" baseline="0">
                <a:solidFill>
                  <a:srgbClr val="06038D"/>
                </a:solidFill>
                <a:latin typeface="Arial" charset="0"/>
                <a:ea typeface="Arial" charset="0"/>
                <a:cs typeface="Arial" charset="0"/>
              </a:rPr>
              <a:t> | </a:t>
            </a:r>
            <a:r>
              <a:rPr lang="en-US" sz="1200" b="1" baseline="0">
                <a:solidFill>
                  <a:srgbClr val="06038D"/>
                </a:solidFill>
                <a:latin typeface="Arial" charset="0"/>
                <a:ea typeface="Arial" charset="0"/>
                <a:cs typeface="Arial" charset="0"/>
              </a:rPr>
              <a:t>Crisis Hotline </a:t>
            </a:r>
            <a:r>
              <a:rPr lang="en-US" sz="1200" baseline="0">
                <a:solidFill>
                  <a:srgbClr val="06038D"/>
                </a:solidFill>
                <a:latin typeface="Arial" charset="0"/>
                <a:ea typeface="Arial" charset="0"/>
                <a:cs typeface="Arial" charset="0"/>
              </a:rPr>
              <a:t>(800) 317-0708 | cmhcm.org</a:t>
            </a:r>
            <a:endParaRPr lang="en-US" sz="1200">
              <a:solidFill>
                <a:srgbClr val="06038D"/>
              </a:solidFill>
              <a:latin typeface="Arial" charset="0"/>
              <a:ea typeface="Arial" charset="0"/>
              <a:cs typeface="Arial"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Graphics">
    <p:spTree>
      <p:nvGrpSpPr>
        <p:cNvPr id="1" name=""/>
        <p:cNvGrpSpPr/>
        <p:nvPr/>
      </p:nvGrpSpPr>
      <p:grpSpPr>
        <a:xfrm>
          <a:off x="0" y="0"/>
          <a:ext cx="0" cy="0"/>
          <a:chOff x="0" y="0"/>
          <a:chExt cx="0" cy="0"/>
        </a:xfrm>
      </p:grpSpPr>
      <p:sp>
        <p:nvSpPr>
          <p:cNvPr id="10" name="Picture Placeholder 9"/>
          <p:cNvSpPr>
            <a:spLocks noGrp="1"/>
          </p:cNvSpPr>
          <p:nvPr>
            <p:ph type="pic" sz="quarter" idx="10"/>
          </p:nvPr>
        </p:nvSpPr>
        <p:spPr>
          <a:xfrm>
            <a:off x="711198" y="1236083"/>
            <a:ext cx="4991102" cy="4627516"/>
          </a:xfrm>
        </p:spPr>
        <p:txBody>
          <a:bodyPr/>
          <a:lstStyle/>
          <a:p>
            <a:endParaRPr lang="en-US"/>
          </a:p>
        </p:txBody>
      </p:sp>
      <p:sp>
        <p:nvSpPr>
          <p:cNvPr id="12" name="Rectangle 11"/>
          <p:cNvSpPr/>
          <p:nvPr userDrawn="1"/>
        </p:nvSpPr>
        <p:spPr>
          <a:xfrm>
            <a:off x="0" y="0"/>
            <a:ext cx="12192000" cy="225287"/>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p:cNvSpPr>
            <a:spLocks noGrp="1"/>
          </p:cNvSpPr>
          <p:nvPr>
            <p:ph sz="half" idx="12"/>
          </p:nvPr>
        </p:nvSpPr>
        <p:spPr>
          <a:xfrm>
            <a:off x="711200" y="582080"/>
            <a:ext cx="6565900" cy="436909"/>
          </a:xfrm>
        </p:spPr>
        <p:txBody>
          <a:bodyPr>
            <a:noAutofit/>
          </a:bodyPr>
          <a:lstStyle>
            <a:lvl1pPr marL="0" indent="0">
              <a:buNone/>
              <a:defRPr sz="3200" b="1">
                <a:solidFill>
                  <a:srgbClr val="06038D"/>
                </a:solidFill>
                <a:latin typeface="Arial" charset="0"/>
                <a:ea typeface="Arial" charset="0"/>
                <a:cs typeface="Arial"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p:txBody>
      </p:sp>
      <p:pic>
        <p:nvPicPr>
          <p:cNvPr id="16" name="Picture 1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3200" y="6287137"/>
            <a:ext cx="2755900" cy="418518"/>
          </a:xfrm>
          <a:prstGeom prst="rect">
            <a:avLst/>
          </a:prstGeom>
        </p:spPr>
      </p:pic>
      <p:cxnSp>
        <p:nvCxnSpPr>
          <p:cNvPr id="17" name="Straight Connector 16"/>
          <p:cNvCxnSpPr/>
          <p:nvPr userDrawn="1"/>
        </p:nvCxnSpPr>
        <p:spPr>
          <a:xfrm>
            <a:off x="203200" y="6121400"/>
            <a:ext cx="11734800"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p:cNvSpPr txBox="1"/>
          <p:nvPr userDrawn="1"/>
        </p:nvSpPr>
        <p:spPr>
          <a:xfrm>
            <a:off x="3810000" y="6325237"/>
            <a:ext cx="8204200" cy="276999"/>
          </a:xfrm>
          <a:prstGeom prst="rect">
            <a:avLst/>
          </a:prstGeom>
          <a:noFill/>
        </p:spPr>
        <p:txBody>
          <a:bodyPr wrap="square" rtlCol="0">
            <a:spAutoFit/>
          </a:bodyPr>
          <a:lstStyle/>
          <a:p>
            <a:pPr algn="r"/>
            <a:r>
              <a:rPr lang="en-US" sz="1200">
                <a:solidFill>
                  <a:srgbClr val="06038D"/>
                </a:solidFill>
                <a:latin typeface="Arial" charset="0"/>
                <a:ea typeface="Arial" charset="0"/>
                <a:cs typeface="Arial" charset="0"/>
              </a:rPr>
              <a:t>(989) 772-5938</a:t>
            </a:r>
            <a:r>
              <a:rPr lang="en-US" sz="1200" baseline="0">
                <a:solidFill>
                  <a:srgbClr val="06038D"/>
                </a:solidFill>
                <a:latin typeface="Arial" charset="0"/>
                <a:ea typeface="Arial" charset="0"/>
                <a:cs typeface="Arial" charset="0"/>
              </a:rPr>
              <a:t> | </a:t>
            </a:r>
            <a:r>
              <a:rPr lang="en-US" sz="1200" b="1" baseline="0">
                <a:solidFill>
                  <a:srgbClr val="06038D"/>
                </a:solidFill>
                <a:latin typeface="Arial" charset="0"/>
                <a:ea typeface="Arial" charset="0"/>
                <a:cs typeface="Arial" charset="0"/>
              </a:rPr>
              <a:t>Crisis Hotline </a:t>
            </a:r>
            <a:r>
              <a:rPr lang="en-US" sz="1200" baseline="0">
                <a:solidFill>
                  <a:srgbClr val="06038D"/>
                </a:solidFill>
                <a:latin typeface="Arial" charset="0"/>
                <a:ea typeface="Arial" charset="0"/>
                <a:cs typeface="Arial" charset="0"/>
              </a:rPr>
              <a:t>(800) 317-0708 | cmhcm.org</a:t>
            </a:r>
            <a:endParaRPr lang="en-US" sz="1200">
              <a:solidFill>
                <a:srgbClr val="06038D"/>
              </a:solidFill>
              <a:latin typeface="Arial" charset="0"/>
              <a:ea typeface="Arial" charset="0"/>
              <a:cs typeface="Arial" charset="0"/>
            </a:endParaRPr>
          </a:p>
        </p:txBody>
      </p:sp>
      <p:sp>
        <p:nvSpPr>
          <p:cNvPr id="8" name="Picture Placeholder 9"/>
          <p:cNvSpPr>
            <a:spLocks noGrp="1"/>
          </p:cNvSpPr>
          <p:nvPr>
            <p:ph type="pic" sz="quarter" idx="13"/>
          </p:nvPr>
        </p:nvSpPr>
        <p:spPr>
          <a:xfrm>
            <a:off x="6222998" y="1236083"/>
            <a:ext cx="5092702" cy="4627516"/>
          </a:xfrm>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Columns">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23900" y="1257439"/>
            <a:ext cx="10845800" cy="4203561"/>
          </a:xfrm>
        </p:spPr>
        <p:txBody>
          <a:bodyPr>
            <a:normAutofit/>
          </a:bodyPr>
          <a:lstStyle>
            <a:lvl1pPr marL="0" indent="0">
              <a:lnSpc>
                <a:spcPct val="100000"/>
              </a:lnSpc>
              <a:buNone/>
              <a:defRPr sz="2400">
                <a:solidFill>
                  <a:srgbClr val="06038D"/>
                </a:solidFill>
                <a:latin typeface="Arial" charset="0"/>
                <a:ea typeface="Arial" charset="0"/>
                <a:cs typeface="Arial" charset="0"/>
              </a:defRPr>
            </a:lvl1pPr>
            <a:lvl2pPr marL="457200" indent="0">
              <a:lnSpc>
                <a:spcPct val="100000"/>
              </a:lnSpc>
              <a:buNone/>
              <a:defRPr sz="2000">
                <a:solidFill>
                  <a:srgbClr val="06038D"/>
                </a:solidFill>
                <a:latin typeface="Arial" charset="0"/>
                <a:ea typeface="Arial" charset="0"/>
                <a:cs typeface="Arial" charset="0"/>
              </a:defRPr>
            </a:lvl2pPr>
            <a:lvl3pPr marL="914400" indent="0">
              <a:lnSpc>
                <a:spcPct val="100000"/>
              </a:lnSpc>
              <a:buNone/>
              <a:defRPr sz="1800">
                <a:solidFill>
                  <a:srgbClr val="06038D"/>
                </a:solidFill>
                <a:latin typeface="Arial" charset="0"/>
                <a:ea typeface="Arial" charset="0"/>
                <a:cs typeface="Arial" charset="0"/>
              </a:defRPr>
            </a:lvl3pPr>
            <a:lvl4pPr marL="1371600" indent="0">
              <a:lnSpc>
                <a:spcPct val="100000"/>
              </a:lnSpc>
              <a:buNone/>
              <a:defRPr sz="1600">
                <a:solidFill>
                  <a:srgbClr val="06038D"/>
                </a:solidFill>
                <a:latin typeface="Arial" charset="0"/>
                <a:ea typeface="Arial" charset="0"/>
                <a:cs typeface="Arial" charset="0"/>
              </a:defRPr>
            </a:lvl4pPr>
            <a:lvl5pPr marL="1828800" indent="0">
              <a:lnSpc>
                <a:spcPct val="100000"/>
              </a:lnSpc>
              <a:buNone/>
              <a:defRPr sz="1600">
                <a:solidFill>
                  <a:srgbClr val="06038D"/>
                </a:solidFill>
                <a:latin typeface="Arial" charset="0"/>
                <a:ea typeface="Arial" charset="0"/>
                <a:cs typeface="Arial"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Rectangle 13"/>
          <p:cNvSpPr/>
          <p:nvPr userDrawn="1"/>
        </p:nvSpPr>
        <p:spPr>
          <a:xfrm>
            <a:off x="0" y="0"/>
            <a:ext cx="12192000" cy="225287"/>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ontent Placeholder 2"/>
          <p:cNvSpPr>
            <a:spLocks noGrp="1"/>
          </p:cNvSpPr>
          <p:nvPr>
            <p:ph sz="half" idx="12"/>
          </p:nvPr>
        </p:nvSpPr>
        <p:spPr>
          <a:xfrm>
            <a:off x="711200" y="582080"/>
            <a:ext cx="6565900" cy="436909"/>
          </a:xfrm>
        </p:spPr>
        <p:txBody>
          <a:bodyPr>
            <a:noAutofit/>
          </a:bodyPr>
          <a:lstStyle>
            <a:lvl1pPr marL="0" indent="0">
              <a:buNone/>
              <a:defRPr sz="3200" b="1">
                <a:solidFill>
                  <a:srgbClr val="06038D"/>
                </a:solidFill>
                <a:latin typeface="Arial" charset="0"/>
                <a:ea typeface="Arial" charset="0"/>
                <a:cs typeface="Arial"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p:txBody>
      </p:sp>
      <p:pic>
        <p:nvPicPr>
          <p:cNvPr id="12" name="Picture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3200" y="6287137"/>
            <a:ext cx="2755900" cy="418518"/>
          </a:xfrm>
          <a:prstGeom prst="rect">
            <a:avLst/>
          </a:prstGeom>
        </p:spPr>
      </p:pic>
      <p:cxnSp>
        <p:nvCxnSpPr>
          <p:cNvPr id="13" name="Straight Connector 12"/>
          <p:cNvCxnSpPr/>
          <p:nvPr userDrawn="1"/>
        </p:nvCxnSpPr>
        <p:spPr>
          <a:xfrm>
            <a:off x="203200" y="6121400"/>
            <a:ext cx="11734800"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TextBox 15"/>
          <p:cNvSpPr txBox="1"/>
          <p:nvPr userDrawn="1"/>
        </p:nvSpPr>
        <p:spPr>
          <a:xfrm>
            <a:off x="3810000" y="6325237"/>
            <a:ext cx="8204200" cy="276999"/>
          </a:xfrm>
          <a:prstGeom prst="rect">
            <a:avLst/>
          </a:prstGeom>
          <a:noFill/>
        </p:spPr>
        <p:txBody>
          <a:bodyPr wrap="square" rtlCol="0">
            <a:spAutoFit/>
          </a:bodyPr>
          <a:lstStyle/>
          <a:p>
            <a:pPr algn="r"/>
            <a:r>
              <a:rPr lang="en-US" sz="1200">
                <a:solidFill>
                  <a:srgbClr val="06038D"/>
                </a:solidFill>
                <a:latin typeface="Arial" charset="0"/>
                <a:ea typeface="Arial" charset="0"/>
                <a:cs typeface="Arial" charset="0"/>
              </a:rPr>
              <a:t>(989) 772-5938</a:t>
            </a:r>
            <a:r>
              <a:rPr lang="en-US" sz="1200" baseline="0">
                <a:solidFill>
                  <a:srgbClr val="06038D"/>
                </a:solidFill>
                <a:latin typeface="Arial" charset="0"/>
                <a:ea typeface="Arial" charset="0"/>
                <a:cs typeface="Arial" charset="0"/>
              </a:rPr>
              <a:t> | </a:t>
            </a:r>
            <a:r>
              <a:rPr lang="en-US" sz="1200" b="1" baseline="0">
                <a:solidFill>
                  <a:srgbClr val="06038D"/>
                </a:solidFill>
                <a:latin typeface="Arial" charset="0"/>
                <a:ea typeface="Arial" charset="0"/>
                <a:cs typeface="Arial" charset="0"/>
              </a:rPr>
              <a:t>Crisis Hotline </a:t>
            </a:r>
            <a:r>
              <a:rPr lang="en-US" sz="1200" baseline="0">
                <a:solidFill>
                  <a:srgbClr val="06038D"/>
                </a:solidFill>
                <a:latin typeface="Arial" charset="0"/>
                <a:ea typeface="Arial" charset="0"/>
                <a:cs typeface="Arial" charset="0"/>
              </a:rPr>
              <a:t>(800) 317-0708 | cmhcm.org</a:t>
            </a:r>
            <a:endParaRPr lang="en-US" sz="1200">
              <a:solidFill>
                <a:srgbClr val="06038D"/>
              </a:solidFill>
              <a:latin typeface="Arial" charset="0"/>
              <a:ea typeface="Arial" charset="0"/>
              <a:cs typeface="Arial" charset="0"/>
            </a:endParaRPr>
          </a:p>
        </p:txBody>
      </p:sp>
    </p:spTree>
    <p:extLst>
      <p:ext uri="{BB962C8B-B14F-4D97-AF65-F5344CB8AC3E}">
        <p14:creationId xmlns:p14="http://schemas.microsoft.com/office/powerpoint/2010/main" val="1244294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ransi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0" y="2601982"/>
            <a:ext cx="12192000" cy="1079362"/>
          </a:xfrm>
        </p:spPr>
        <p:txBody>
          <a:bodyPr/>
          <a:lstStyle>
            <a:lvl1pPr algn="ctr">
              <a:defRPr>
                <a:solidFill>
                  <a:schemeClr val="bg1"/>
                </a:solidFill>
                <a:latin typeface="Arial" charset="0"/>
                <a:ea typeface="Arial" charset="0"/>
                <a:cs typeface="Arial" charset="0"/>
              </a:defRPr>
            </a:lvl1pPr>
          </a:lstStyle>
          <a:p>
            <a:r>
              <a:rPr lang="en-US"/>
              <a:t>Click to edit Master title style</a:t>
            </a:r>
          </a:p>
        </p:txBody>
      </p:sp>
      <p:sp>
        <p:nvSpPr>
          <p:cNvPr id="10" name="Content Placeholder 9"/>
          <p:cNvSpPr>
            <a:spLocks noGrp="1"/>
          </p:cNvSpPr>
          <p:nvPr>
            <p:ph sz="quarter" idx="10"/>
          </p:nvPr>
        </p:nvSpPr>
        <p:spPr>
          <a:xfrm>
            <a:off x="0" y="3937000"/>
            <a:ext cx="12192000" cy="1308100"/>
          </a:xfrm>
        </p:spPr>
        <p:txBody>
          <a:bodyPr/>
          <a:lstStyle>
            <a:lvl1pPr marL="0" indent="0" algn="ctr">
              <a:buNone/>
              <a:defRPr>
                <a:solidFill>
                  <a:schemeClr val="bg1"/>
                </a:solidFill>
                <a:latin typeface="Arial" charset="0"/>
                <a:ea typeface="Arial" charset="0"/>
                <a:cs typeface="Arial" charset="0"/>
              </a:defRPr>
            </a:lvl1pPr>
            <a:lvl2pPr marL="457200" indent="0" algn="ctr">
              <a:buNone/>
              <a:defRPr>
                <a:solidFill>
                  <a:schemeClr val="bg1"/>
                </a:solidFill>
                <a:latin typeface="Times" charset="0"/>
                <a:ea typeface="Times" charset="0"/>
                <a:cs typeface="Times" charset="0"/>
              </a:defRPr>
            </a:lvl2pPr>
            <a:lvl3pPr marL="914400" indent="0" algn="ctr">
              <a:buNone/>
              <a:defRPr>
                <a:solidFill>
                  <a:schemeClr val="bg1"/>
                </a:solidFill>
                <a:latin typeface="Times" charset="0"/>
                <a:ea typeface="Times" charset="0"/>
                <a:cs typeface="Times" charset="0"/>
              </a:defRPr>
            </a:lvl3pPr>
            <a:lvl4pPr marL="1371600" indent="0" algn="ctr">
              <a:buNone/>
              <a:defRPr>
                <a:solidFill>
                  <a:schemeClr val="bg1"/>
                </a:solidFill>
                <a:latin typeface="Times" charset="0"/>
                <a:ea typeface="Times" charset="0"/>
                <a:cs typeface="Times" charset="0"/>
              </a:defRPr>
            </a:lvl4pPr>
            <a:lvl5pPr marL="1828800" indent="0" algn="ctr">
              <a:buNone/>
              <a:defRPr>
                <a:solidFill>
                  <a:schemeClr val="bg1"/>
                </a:solidFill>
                <a:latin typeface="Times" charset="0"/>
                <a:ea typeface="Times" charset="0"/>
                <a:cs typeface="Times" charset="0"/>
              </a:defRPr>
            </a:lvl5pPr>
          </a:lstStyle>
          <a:p>
            <a:pPr lvl="0"/>
            <a:r>
              <a:rPr lang="en-US"/>
              <a:t>Click to edit Master text styles</a:t>
            </a:r>
          </a:p>
        </p:txBody>
      </p:sp>
    </p:spTree>
    <p:extLst>
      <p:ext uri="{BB962C8B-B14F-4D97-AF65-F5344CB8AC3E}">
        <p14:creationId xmlns:p14="http://schemas.microsoft.com/office/powerpoint/2010/main" val="581655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ransi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0" y="2601982"/>
            <a:ext cx="12192000" cy="1079362"/>
          </a:xfrm>
        </p:spPr>
        <p:txBody>
          <a:bodyPr/>
          <a:lstStyle>
            <a:lvl1pPr algn="ctr">
              <a:defRPr>
                <a:solidFill>
                  <a:schemeClr val="bg1"/>
                </a:solidFill>
                <a:latin typeface="Arial" charset="0"/>
                <a:ea typeface="Arial" charset="0"/>
                <a:cs typeface="Arial" charset="0"/>
              </a:defRPr>
            </a:lvl1pPr>
          </a:lstStyle>
          <a:p>
            <a:r>
              <a:rPr lang="en-US"/>
              <a:t>Click to edit Master title style</a:t>
            </a:r>
          </a:p>
        </p:txBody>
      </p:sp>
      <p:sp>
        <p:nvSpPr>
          <p:cNvPr id="10" name="Content Placeholder 9"/>
          <p:cNvSpPr>
            <a:spLocks noGrp="1"/>
          </p:cNvSpPr>
          <p:nvPr>
            <p:ph sz="quarter" idx="10"/>
          </p:nvPr>
        </p:nvSpPr>
        <p:spPr>
          <a:xfrm>
            <a:off x="0" y="3937000"/>
            <a:ext cx="12192000" cy="1308100"/>
          </a:xfrm>
        </p:spPr>
        <p:txBody>
          <a:bodyPr/>
          <a:lstStyle>
            <a:lvl1pPr marL="0" indent="0" algn="ctr">
              <a:buNone/>
              <a:defRPr>
                <a:solidFill>
                  <a:schemeClr val="bg1"/>
                </a:solidFill>
                <a:latin typeface="Arial" charset="0"/>
                <a:ea typeface="Arial" charset="0"/>
                <a:cs typeface="Arial" charset="0"/>
              </a:defRPr>
            </a:lvl1pPr>
            <a:lvl2pPr marL="457200" indent="0" algn="ctr">
              <a:buNone/>
              <a:defRPr>
                <a:solidFill>
                  <a:schemeClr val="bg1"/>
                </a:solidFill>
                <a:latin typeface="Times" charset="0"/>
                <a:ea typeface="Times" charset="0"/>
                <a:cs typeface="Times" charset="0"/>
              </a:defRPr>
            </a:lvl2pPr>
            <a:lvl3pPr marL="914400" indent="0" algn="ctr">
              <a:buNone/>
              <a:defRPr>
                <a:solidFill>
                  <a:schemeClr val="bg1"/>
                </a:solidFill>
                <a:latin typeface="Times" charset="0"/>
                <a:ea typeface="Times" charset="0"/>
                <a:cs typeface="Times" charset="0"/>
              </a:defRPr>
            </a:lvl3pPr>
            <a:lvl4pPr marL="1371600" indent="0" algn="ctr">
              <a:buNone/>
              <a:defRPr>
                <a:solidFill>
                  <a:schemeClr val="bg1"/>
                </a:solidFill>
                <a:latin typeface="Times" charset="0"/>
                <a:ea typeface="Times" charset="0"/>
                <a:cs typeface="Times" charset="0"/>
              </a:defRPr>
            </a:lvl4pPr>
            <a:lvl5pPr marL="1828800" indent="0" algn="ctr">
              <a:buNone/>
              <a:defRPr>
                <a:solidFill>
                  <a:schemeClr val="bg1"/>
                </a:solidFill>
                <a:latin typeface="Times" charset="0"/>
                <a:ea typeface="Times" charset="0"/>
                <a:cs typeface="Times" charset="0"/>
              </a:defRPr>
            </a:lvl5pPr>
          </a:lstStyle>
          <a:p>
            <a:pPr lvl="0"/>
            <a:r>
              <a:rPr lang="en-US"/>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7813F7-9668-B648-87A8-37BEEB5AC594}" type="datetimeFigureOut">
              <a:rPr lang="en-US" smtClean="0"/>
              <a:t>5/3/2023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0392A7-E29D-454A-BA25-6F36538AE9C8}" type="slidenum">
              <a:rPr lang="en-US" smtClean="0"/>
              <a:t>‹#›</a:t>
            </a:fld>
            <a:endParaRPr lang="en-US"/>
          </a:p>
        </p:txBody>
      </p:sp>
    </p:spTree>
    <p:extLst>
      <p:ext uri="{BB962C8B-B14F-4D97-AF65-F5344CB8AC3E}">
        <p14:creationId xmlns:p14="http://schemas.microsoft.com/office/powerpoint/2010/main" val="436417255"/>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4" r:id="rId3"/>
    <p:sldLayoutId id="2147483656" r:id="rId4"/>
    <p:sldLayoutId id="2147483657" r:id="rId5"/>
    <p:sldLayoutId id="2147483658" r:id="rId6"/>
    <p:sldLayoutId id="2147483652" r:id="rId7"/>
    <p:sldLayoutId id="2147483655" r:id="rId8"/>
    <p:sldLayoutId id="2147483659"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Behavior Treatment Committee</a:t>
            </a:r>
          </a:p>
        </p:txBody>
      </p:sp>
    </p:spTree>
    <p:extLst>
      <p:ext uri="{BB962C8B-B14F-4D97-AF65-F5344CB8AC3E}">
        <p14:creationId xmlns:p14="http://schemas.microsoft.com/office/powerpoint/2010/main" val="1062247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AA65"/>
        </a:solidFill>
        <a:effectLst/>
      </p:bgPr>
    </p:bg>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F781B498-4168-486E-2E89-05B2F086C7F5}"/>
              </a:ext>
            </a:extLst>
          </p:cNvPr>
          <p:cNvSpPr>
            <a:spLocks noGrp="1"/>
          </p:cNvSpPr>
          <p:nvPr>
            <p:ph sz="half" idx="12"/>
          </p:nvPr>
        </p:nvSpPr>
        <p:spPr>
          <a:xfrm>
            <a:off x="1837750" y="2371011"/>
            <a:ext cx="8516500" cy="2115977"/>
          </a:xfrm>
        </p:spPr>
        <p:txBody>
          <a:bodyPr vert="horz" lIns="91440" tIns="45720" rIns="91440" bIns="45720" rtlCol="0" anchor="t">
            <a:noAutofit/>
          </a:bodyPr>
          <a:lstStyle/>
          <a:p>
            <a:pPr algn="ctr"/>
            <a:r>
              <a:rPr lang="en-US" sz="4800" dirty="0">
                <a:solidFill>
                  <a:schemeClr val="bg1"/>
                </a:solidFill>
              </a:rPr>
              <a:t>What is </a:t>
            </a:r>
          </a:p>
          <a:p>
            <a:pPr algn="ctr"/>
            <a:r>
              <a:rPr lang="en-US" sz="4800" dirty="0">
                <a:solidFill>
                  <a:schemeClr val="bg1"/>
                </a:solidFill>
              </a:rPr>
              <a:t>Behavior Treatment Committee?</a:t>
            </a:r>
          </a:p>
        </p:txBody>
      </p:sp>
      <p:sp>
        <p:nvSpPr>
          <p:cNvPr id="6" name="Content Placeholder 2">
            <a:extLst>
              <a:ext uri="{FF2B5EF4-FFF2-40B4-BE49-F238E27FC236}">
                <a16:creationId xmlns:a16="http://schemas.microsoft.com/office/drawing/2014/main" id="{961C8DCE-9729-B016-D120-A209B0DF638E}"/>
              </a:ext>
            </a:extLst>
          </p:cNvPr>
          <p:cNvSpPr txBox="1">
            <a:spLocks/>
          </p:cNvSpPr>
          <p:nvPr/>
        </p:nvSpPr>
        <p:spPr>
          <a:xfrm>
            <a:off x="4846320" y="1495889"/>
            <a:ext cx="6664765" cy="4454463"/>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endParaRPr lang="en-US" dirty="0">
              <a:cs typeface="Arial"/>
            </a:endParaRPr>
          </a:p>
        </p:txBody>
      </p:sp>
      <p:sp>
        <p:nvSpPr>
          <p:cNvPr id="2" name="Rectangle 1">
            <a:extLst>
              <a:ext uri="{FF2B5EF4-FFF2-40B4-BE49-F238E27FC236}">
                <a16:creationId xmlns:a16="http://schemas.microsoft.com/office/drawing/2014/main" id="{E700CD21-407C-6FD2-ABFD-70F54F084FF6}"/>
              </a:ext>
            </a:extLst>
          </p:cNvPr>
          <p:cNvSpPr/>
          <p:nvPr/>
        </p:nvSpPr>
        <p:spPr>
          <a:xfrm>
            <a:off x="0" y="105180"/>
            <a:ext cx="12192000" cy="1957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926436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a:extLst>
              <a:ext uri="{FF2B5EF4-FFF2-40B4-BE49-F238E27FC236}">
                <a16:creationId xmlns:a16="http://schemas.microsoft.com/office/drawing/2014/main" id="{05C69982-BC2D-9B46-74D3-02CC269EB5DE}"/>
              </a:ext>
            </a:extLst>
          </p:cNvPr>
          <p:cNvSpPr txBox="1">
            <a:spLocks/>
          </p:cNvSpPr>
          <p:nvPr/>
        </p:nvSpPr>
        <p:spPr>
          <a:xfrm>
            <a:off x="6306165" y="1236082"/>
            <a:ext cx="5050395" cy="4627517"/>
          </a:xfrm>
          <a:prstGeom prst="rect">
            <a:avLst/>
          </a:prstGeom>
        </p:spPr>
        <p:txBody>
          <a:bodyPr vert="horz" lIns="91440" tIns="45720" rIns="91440" bIns="45720" rtlCol="0" anchor="t">
            <a:no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342900" indent="-342900">
              <a:buFont typeface="Arial"/>
              <a:buChar char="•"/>
            </a:pPr>
            <a:endParaRPr lang="en-US" dirty="0"/>
          </a:p>
        </p:txBody>
      </p:sp>
      <p:sp>
        <p:nvSpPr>
          <p:cNvPr id="4" name="Content Placeholder 3">
            <a:extLst>
              <a:ext uri="{FF2B5EF4-FFF2-40B4-BE49-F238E27FC236}">
                <a16:creationId xmlns:a16="http://schemas.microsoft.com/office/drawing/2014/main" id="{9CC2E0C2-E9F3-44CA-99E3-75ADD27765C8}"/>
              </a:ext>
            </a:extLst>
          </p:cNvPr>
          <p:cNvSpPr>
            <a:spLocks noGrp="1"/>
          </p:cNvSpPr>
          <p:nvPr>
            <p:ph sz="half" idx="1"/>
          </p:nvPr>
        </p:nvSpPr>
        <p:spPr>
          <a:xfrm>
            <a:off x="711200" y="994401"/>
            <a:ext cx="10339976" cy="4770205"/>
          </a:xfrm>
        </p:spPr>
        <p:txBody>
          <a:bodyPr>
            <a:normAutofit fontScale="85000" lnSpcReduction="10000"/>
          </a:bodyPr>
          <a:lstStyle/>
          <a:p>
            <a:pPr algn="ctr"/>
            <a:r>
              <a:rPr lang="en-US" dirty="0"/>
              <a:t>The BTC is a specially constituted committee appointed by the executive director whose purpose is to review and approve or disapprove any Behavior Plans that propose to use restrictive or intrusive interventions with individuals served by Community Mental Health for Central Michigan who exhibit seriously aggressive, self-injurious or other challenging behaviors that place the individual or others at imminent risk of physical harm. </a:t>
            </a:r>
          </a:p>
          <a:p>
            <a:pPr algn="ctr"/>
            <a:endParaRPr lang="en-US" dirty="0"/>
          </a:p>
          <a:p>
            <a:r>
              <a:rPr lang="en-US" b="1" dirty="0"/>
              <a:t>BTC is composed of:</a:t>
            </a:r>
          </a:p>
          <a:p>
            <a:pPr marL="342900" indent="-342900">
              <a:buFont typeface="Arial" panose="020B0604020202020204" pitchFamily="34" charset="0"/>
              <a:buChar char="•"/>
            </a:pPr>
            <a:r>
              <a:rPr lang="en-US" dirty="0"/>
              <a:t>BTC Chairperson</a:t>
            </a:r>
          </a:p>
          <a:p>
            <a:pPr marL="342900" indent="-342900">
              <a:buFont typeface="Arial" panose="020B0604020202020204" pitchFamily="34" charset="0"/>
              <a:buChar char="•"/>
            </a:pPr>
            <a:r>
              <a:rPr lang="en-US" dirty="0"/>
              <a:t>Clerical Staff</a:t>
            </a:r>
          </a:p>
          <a:p>
            <a:pPr marL="342900" indent="-342900">
              <a:buFont typeface="Arial" panose="020B0604020202020204" pitchFamily="34" charset="0"/>
              <a:buChar char="•"/>
            </a:pPr>
            <a:r>
              <a:rPr lang="en-US" dirty="0"/>
              <a:t>Behavior Services Team</a:t>
            </a:r>
          </a:p>
          <a:p>
            <a:pPr marL="342900" indent="-342900">
              <a:buFont typeface="Arial" panose="020B0604020202020204" pitchFamily="34" charset="0"/>
              <a:buChar char="•"/>
            </a:pPr>
            <a:r>
              <a:rPr lang="en-US" dirty="0"/>
              <a:t>Clinical Supervisors (typically one supervisor from each county)</a:t>
            </a:r>
          </a:p>
          <a:p>
            <a:pPr marL="342900" indent="-342900">
              <a:buFont typeface="Arial" panose="020B0604020202020204" pitchFamily="34" charset="0"/>
              <a:buChar char="•"/>
            </a:pPr>
            <a:r>
              <a:rPr lang="en-US" dirty="0"/>
              <a:t>Medical Director and Administrative Nurse</a:t>
            </a:r>
          </a:p>
          <a:p>
            <a:pPr marL="342900" indent="-342900">
              <a:buFont typeface="Arial" panose="020B0604020202020204" pitchFamily="34" charset="0"/>
              <a:buChar char="•"/>
            </a:pPr>
            <a:r>
              <a:rPr lang="en-US" dirty="0"/>
              <a:t>Recipient Rights rotating representative (non-voting member)</a:t>
            </a:r>
          </a:p>
          <a:p>
            <a:endParaRPr lang="en-US" dirty="0"/>
          </a:p>
        </p:txBody>
      </p:sp>
    </p:spTree>
    <p:extLst>
      <p:ext uri="{BB962C8B-B14F-4D97-AF65-F5344CB8AC3E}">
        <p14:creationId xmlns:p14="http://schemas.microsoft.com/office/powerpoint/2010/main" val="2175831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98DE4CA-092B-48E0-A84D-377F74BA3E60}"/>
              </a:ext>
            </a:extLst>
          </p:cNvPr>
          <p:cNvSpPr>
            <a:spLocks noGrp="1"/>
          </p:cNvSpPr>
          <p:nvPr>
            <p:ph sz="half" idx="1"/>
          </p:nvPr>
        </p:nvSpPr>
        <p:spPr>
          <a:xfrm>
            <a:off x="723900" y="1257439"/>
            <a:ext cx="4851400" cy="4701401"/>
          </a:xfrm>
        </p:spPr>
        <p:txBody>
          <a:bodyPr>
            <a:normAutofit fontScale="92500" lnSpcReduction="10000"/>
          </a:bodyPr>
          <a:lstStyle/>
          <a:p>
            <a:pPr marL="342900" indent="-342900">
              <a:buFont typeface="Arial" panose="020B0604020202020204" pitchFamily="34" charset="0"/>
              <a:buChar char="•"/>
            </a:pPr>
            <a:r>
              <a:rPr lang="en-US" b="1" dirty="0"/>
              <a:t>Intrusive interventions: </a:t>
            </a:r>
            <a:r>
              <a:rPr lang="en-US" dirty="0"/>
              <a:t>Techniques that encroach upon the bodily integrity or personal space of the individual for the purpose of achieving management or control (e.g., enhanced staffing, medications for behavioral control)</a:t>
            </a:r>
          </a:p>
          <a:p>
            <a:pPr marL="342900" indent="-342900">
              <a:buFont typeface="Arial" panose="020B0604020202020204" pitchFamily="34" charset="0"/>
              <a:buChar char="•"/>
            </a:pPr>
            <a:r>
              <a:rPr lang="en-US" b="1" dirty="0"/>
              <a:t>Restrictive interventions: </a:t>
            </a:r>
            <a:r>
              <a:rPr lang="en-US" dirty="0"/>
              <a:t>Techniques that result in limitations of the individual’s rights used for the purpose of management or control (e.g., restricted access to sharps, limited access to internet)</a:t>
            </a:r>
          </a:p>
        </p:txBody>
      </p:sp>
      <p:sp>
        <p:nvSpPr>
          <p:cNvPr id="3" name="Content Placeholder 2">
            <a:extLst>
              <a:ext uri="{FF2B5EF4-FFF2-40B4-BE49-F238E27FC236}">
                <a16:creationId xmlns:a16="http://schemas.microsoft.com/office/drawing/2014/main" id="{315C150B-24B7-458D-9401-F061AE9E7BFC}"/>
              </a:ext>
            </a:extLst>
          </p:cNvPr>
          <p:cNvSpPr>
            <a:spLocks noGrp="1"/>
          </p:cNvSpPr>
          <p:nvPr>
            <p:ph sz="half" idx="12"/>
          </p:nvPr>
        </p:nvSpPr>
        <p:spPr>
          <a:xfrm>
            <a:off x="711199" y="582080"/>
            <a:ext cx="10756901" cy="530440"/>
          </a:xfrm>
        </p:spPr>
        <p:txBody>
          <a:bodyPr/>
          <a:lstStyle/>
          <a:p>
            <a:r>
              <a:rPr lang="en-US" dirty="0"/>
              <a:t>Interventions that require BTC prior approval</a:t>
            </a:r>
          </a:p>
        </p:txBody>
      </p:sp>
      <p:sp>
        <p:nvSpPr>
          <p:cNvPr id="4" name="Content Placeholder 2">
            <a:extLst>
              <a:ext uri="{FF2B5EF4-FFF2-40B4-BE49-F238E27FC236}">
                <a16:creationId xmlns:a16="http://schemas.microsoft.com/office/drawing/2014/main" id="{9368B220-1277-45CF-A0B6-491DF1442EF3}"/>
              </a:ext>
            </a:extLst>
          </p:cNvPr>
          <p:cNvSpPr txBox="1">
            <a:spLocks/>
          </p:cNvSpPr>
          <p:nvPr/>
        </p:nvSpPr>
        <p:spPr>
          <a:xfrm>
            <a:off x="6263640" y="582080"/>
            <a:ext cx="5471160" cy="53044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a:buNone/>
              <a:defRPr sz="3200" b="1" kern="1200">
                <a:solidFill>
                  <a:srgbClr val="06038D"/>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endParaRPr lang="en-US" dirty="0"/>
          </a:p>
        </p:txBody>
      </p:sp>
      <p:sp>
        <p:nvSpPr>
          <p:cNvPr id="5" name="Content Placeholder 1">
            <a:extLst>
              <a:ext uri="{FF2B5EF4-FFF2-40B4-BE49-F238E27FC236}">
                <a16:creationId xmlns:a16="http://schemas.microsoft.com/office/drawing/2014/main" id="{5D5791BE-90BB-4E1E-B1AE-5DB3E72E856F}"/>
              </a:ext>
            </a:extLst>
          </p:cNvPr>
          <p:cNvSpPr txBox="1">
            <a:spLocks/>
          </p:cNvSpPr>
          <p:nvPr/>
        </p:nvSpPr>
        <p:spPr>
          <a:xfrm>
            <a:off x="6370320" y="1257439"/>
            <a:ext cx="5097780" cy="4203561"/>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p:txBody>
      </p:sp>
    </p:spTree>
    <p:extLst>
      <p:ext uri="{BB962C8B-B14F-4D97-AF65-F5344CB8AC3E}">
        <p14:creationId xmlns:p14="http://schemas.microsoft.com/office/powerpoint/2010/main" val="39346186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43F1DBF-41D7-470E-99F2-D84699A5A94C}"/>
              </a:ext>
            </a:extLst>
          </p:cNvPr>
          <p:cNvSpPr>
            <a:spLocks noGrp="1"/>
          </p:cNvSpPr>
          <p:nvPr>
            <p:ph sz="half" idx="1"/>
          </p:nvPr>
        </p:nvSpPr>
        <p:spPr/>
        <p:txBody>
          <a:bodyPr>
            <a:normAutofit/>
          </a:bodyPr>
          <a:lstStyle/>
          <a:p>
            <a:pPr marL="342900" indent="-342900">
              <a:buFont typeface="Arial" panose="020B0604020202020204" pitchFamily="34" charset="0"/>
              <a:buChar char="•"/>
            </a:pPr>
            <a:r>
              <a:rPr lang="en-US" dirty="0"/>
              <a:t>General positive behavioral supports (e.g., incentive programs, skill development)</a:t>
            </a:r>
          </a:p>
          <a:p>
            <a:pPr marL="342900" indent="-342900">
              <a:buFont typeface="Arial" panose="020B0604020202020204" pitchFamily="34" charset="0"/>
              <a:buChar char="•"/>
            </a:pPr>
            <a:r>
              <a:rPr lang="en-US" dirty="0"/>
              <a:t>Intrusive/restrictive interventions needed in an </a:t>
            </a:r>
            <a:r>
              <a:rPr lang="en-US" u="sng" dirty="0"/>
              <a:t>imminent risk </a:t>
            </a:r>
            <a:r>
              <a:rPr lang="en-US" dirty="0"/>
              <a:t>situation</a:t>
            </a:r>
          </a:p>
          <a:p>
            <a:pPr marL="342900" indent="-342900">
              <a:buFont typeface="Arial" panose="020B0604020202020204" pitchFamily="34" charset="0"/>
              <a:buChar char="•"/>
            </a:pPr>
            <a:r>
              <a:rPr lang="en-US" i="1" dirty="0"/>
              <a:t>Behavior Treatment Policy 2-200-001</a:t>
            </a:r>
          </a:p>
          <a:p>
            <a:endParaRPr lang="en-US" dirty="0"/>
          </a:p>
        </p:txBody>
      </p:sp>
      <p:sp>
        <p:nvSpPr>
          <p:cNvPr id="3" name="Content Placeholder 2">
            <a:extLst>
              <a:ext uri="{FF2B5EF4-FFF2-40B4-BE49-F238E27FC236}">
                <a16:creationId xmlns:a16="http://schemas.microsoft.com/office/drawing/2014/main" id="{BB5F07BD-6EF1-4488-9412-448B2F14A3F9}"/>
              </a:ext>
            </a:extLst>
          </p:cNvPr>
          <p:cNvSpPr>
            <a:spLocks noGrp="1"/>
          </p:cNvSpPr>
          <p:nvPr>
            <p:ph sz="half" idx="12"/>
          </p:nvPr>
        </p:nvSpPr>
        <p:spPr>
          <a:xfrm>
            <a:off x="711200" y="582080"/>
            <a:ext cx="10379166" cy="436909"/>
          </a:xfrm>
        </p:spPr>
        <p:txBody>
          <a:bodyPr/>
          <a:lstStyle/>
          <a:p>
            <a:r>
              <a:rPr lang="en-US" dirty="0"/>
              <a:t>Interventions that do not require BTC prior approval</a:t>
            </a:r>
          </a:p>
        </p:txBody>
      </p:sp>
      <p:pic>
        <p:nvPicPr>
          <p:cNvPr id="4" name="Picture 3">
            <a:extLst>
              <a:ext uri="{FF2B5EF4-FFF2-40B4-BE49-F238E27FC236}">
                <a16:creationId xmlns:a16="http://schemas.microsoft.com/office/drawing/2014/main" id="{41AF19ED-DA94-45C2-A5BC-9C599396815E}"/>
              </a:ext>
            </a:extLst>
          </p:cNvPr>
          <p:cNvPicPr>
            <a:picLocks noChangeAspect="1"/>
          </p:cNvPicPr>
          <p:nvPr/>
        </p:nvPicPr>
        <p:blipFill>
          <a:blip r:embed="rId2"/>
          <a:stretch>
            <a:fillRect/>
          </a:stretch>
        </p:blipFill>
        <p:spPr>
          <a:xfrm>
            <a:off x="1139942" y="3683655"/>
            <a:ext cx="9441854" cy="953730"/>
          </a:xfrm>
          <a:prstGeom prst="rect">
            <a:avLst/>
          </a:prstGeom>
        </p:spPr>
      </p:pic>
    </p:spTree>
    <p:extLst>
      <p:ext uri="{BB962C8B-B14F-4D97-AF65-F5344CB8AC3E}">
        <p14:creationId xmlns:p14="http://schemas.microsoft.com/office/powerpoint/2010/main" val="1277562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5B1F46D-367E-4365-9E47-3602D9CA04CF}"/>
              </a:ext>
            </a:extLst>
          </p:cNvPr>
          <p:cNvSpPr>
            <a:spLocks noGrp="1"/>
          </p:cNvSpPr>
          <p:nvPr>
            <p:ph sz="half" idx="1"/>
          </p:nvPr>
        </p:nvSpPr>
        <p:spPr>
          <a:xfrm>
            <a:off x="723900" y="1257439"/>
            <a:ext cx="10845800" cy="4712287"/>
          </a:xfrm>
        </p:spPr>
        <p:txBody>
          <a:bodyPr/>
          <a:lstStyle/>
          <a:p>
            <a:pPr marL="342900" indent="-342900">
              <a:buFont typeface="Arial" panose="020B0604020202020204" pitchFamily="34" charset="0"/>
              <a:buChar char="•"/>
            </a:pPr>
            <a:r>
              <a:rPr lang="en-US" dirty="0"/>
              <a:t>BTC can approve restrictive/intrusive interventions on an emergency basis for unprecedented and unpredicted occurrences of seriously aggressive, self-injurious, or other behaviors that place the individual or others at risk of harm</a:t>
            </a:r>
          </a:p>
          <a:p>
            <a:pPr marL="342900" indent="-342900">
              <a:buFont typeface="Arial" panose="020B0604020202020204" pitchFamily="34" charset="0"/>
              <a:buChar char="•"/>
            </a:pPr>
            <a:r>
              <a:rPr lang="en-US" dirty="0"/>
              <a:t>CMHCM case holder proposes interventions (e.g., enhanced staffing, restricted access to area of home) within the Individual Plan of Service (IPOS) and requests BTC review</a:t>
            </a:r>
          </a:p>
          <a:p>
            <a:pPr marL="342900" indent="-342900">
              <a:buFont typeface="Arial" panose="020B0604020202020204" pitchFamily="34" charset="0"/>
              <a:buChar char="•"/>
            </a:pPr>
            <a:r>
              <a:rPr lang="en-US" dirty="0"/>
              <a:t>BTC assesses whether: </a:t>
            </a:r>
          </a:p>
          <a:p>
            <a:pPr marL="800100" lvl="1" indent="-342900">
              <a:buFont typeface="Arial" panose="020B0604020202020204" pitchFamily="34" charset="0"/>
              <a:buChar char="•"/>
            </a:pPr>
            <a:r>
              <a:rPr lang="en-US" dirty="0"/>
              <a:t>There is evidence of significant risk to the individual or others</a:t>
            </a:r>
          </a:p>
          <a:p>
            <a:pPr marL="800100" lvl="1" indent="-342900">
              <a:buFont typeface="Arial" panose="020B0604020202020204" pitchFamily="34" charset="0"/>
              <a:buChar char="•"/>
            </a:pPr>
            <a:r>
              <a:rPr lang="en-US" dirty="0"/>
              <a:t>Less restrictive interventions were attempted and were unsuccessful at reducing risk</a:t>
            </a:r>
          </a:p>
          <a:p>
            <a:pPr marL="800100" lvl="1" indent="-342900">
              <a:buFont typeface="Arial" panose="020B0604020202020204" pitchFamily="34" charset="0"/>
              <a:buChar char="•"/>
            </a:pPr>
            <a:r>
              <a:rPr lang="en-US" dirty="0"/>
              <a:t>The proposed intervention is likely to reduce the safety risks</a:t>
            </a:r>
          </a:p>
        </p:txBody>
      </p:sp>
      <p:sp>
        <p:nvSpPr>
          <p:cNvPr id="3" name="Content Placeholder 2">
            <a:extLst>
              <a:ext uri="{FF2B5EF4-FFF2-40B4-BE49-F238E27FC236}">
                <a16:creationId xmlns:a16="http://schemas.microsoft.com/office/drawing/2014/main" id="{DA3957B6-E12E-4EC7-A4F8-E778545D7E3F}"/>
              </a:ext>
            </a:extLst>
          </p:cNvPr>
          <p:cNvSpPr>
            <a:spLocks noGrp="1"/>
          </p:cNvSpPr>
          <p:nvPr>
            <p:ph sz="half" idx="12"/>
          </p:nvPr>
        </p:nvSpPr>
        <p:spPr/>
        <p:txBody>
          <a:bodyPr/>
          <a:lstStyle/>
          <a:p>
            <a:r>
              <a:rPr lang="en-US" dirty="0"/>
              <a:t>Emergency Review Process</a:t>
            </a:r>
          </a:p>
        </p:txBody>
      </p:sp>
    </p:spTree>
    <p:extLst>
      <p:ext uri="{BB962C8B-B14F-4D97-AF65-F5344CB8AC3E}">
        <p14:creationId xmlns:p14="http://schemas.microsoft.com/office/powerpoint/2010/main" val="526782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5B1F46D-367E-4365-9E47-3602D9CA04CF}"/>
              </a:ext>
            </a:extLst>
          </p:cNvPr>
          <p:cNvSpPr>
            <a:spLocks noGrp="1"/>
          </p:cNvSpPr>
          <p:nvPr>
            <p:ph sz="half" idx="1"/>
          </p:nvPr>
        </p:nvSpPr>
        <p:spPr>
          <a:xfrm>
            <a:off x="723900" y="1257439"/>
            <a:ext cx="10845800" cy="4712287"/>
          </a:xfrm>
        </p:spPr>
        <p:txBody>
          <a:bodyPr>
            <a:normAutofit lnSpcReduction="10000"/>
          </a:bodyPr>
          <a:lstStyle/>
          <a:p>
            <a:pPr lvl="0"/>
            <a:r>
              <a:rPr lang="en-US" u="sng" dirty="0"/>
              <a:t>The BTC shall:</a:t>
            </a:r>
          </a:p>
          <a:p>
            <a:pPr lvl="0"/>
            <a:r>
              <a:rPr lang="en-US" dirty="0"/>
              <a:t>Review plans and behavioral data to assure that an intervention is necessary; that the intervention is the least restrictive effective intervention; and that the rights of the individual are protected.</a:t>
            </a:r>
          </a:p>
          <a:p>
            <a:pPr lvl="0"/>
            <a:r>
              <a:rPr lang="en-US" dirty="0"/>
              <a:t>Disapprove any Behavior Plan that proposes to use aversive techniques, physical management, or seclusion or restraint in a setting where it is prohibited by law or regulations.</a:t>
            </a:r>
          </a:p>
          <a:p>
            <a:pPr lvl="0"/>
            <a:r>
              <a:rPr lang="en-US" dirty="0"/>
              <a:t>Determine whether causal analysis (Functional Behavioral Assessment-FBA) of the behavior has been performed, whether positive reinforcers have been identified and behavioral supports and interventions have been adequately pursued, and where these have not occurred disapprove any proposed plan for utilizing intrusive or restrictive techniques.</a:t>
            </a:r>
          </a:p>
          <a:p>
            <a:pPr marL="342900" indent="-342900">
              <a:buFont typeface="Arial" panose="020B0604020202020204" pitchFamily="34" charset="0"/>
              <a:buChar char="•"/>
            </a:pPr>
            <a:endParaRPr lang="en-US" dirty="0"/>
          </a:p>
        </p:txBody>
      </p:sp>
      <p:sp>
        <p:nvSpPr>
          <p:cNvPr id="3" name="Content Placeholder 2">
            <a:extLst>
              <a:ext uri="{FF2B5EF4-FFF2-40B4-BE49-F238E27FC236}">
                <a16:creationId xmlns:a16="http://schemas.microsoft.com/office/drawing/2014/main" id="{DA3957B6-E12E-4EC7-A4F8-E778545D7E3F}"/>
              </a:ext>
            </a:extLst>
          </p:cNvPr>
          <p:cNvSpPr>
            <a:spLocks noGrp="1"/>
          </p:cNvSpPr>
          <p:nvPr>
            <p:ph sz="half" idx="12"/>
          </p:nvPr>
        </p:nvSpPr>
        <p:spPr/>
        <p:txBody>
          <a:bodyPr/>
          <a:lstStyle/>
          <a:p>
            <a:r>
              <a:rPr lang="en-US" dirty="0"/>
              <a:t>Standard Review Process </a:t>
            </a:r>
          </a:p>
        </p:txBody>
      </p:sp>
    </p:spTree>
    <p:extLst>
      <p:ext uri="{BB962C8B-B14F-4D97-AF65-F5344CB8AC3E}">
        <p14:creationId xmlns:p14="http://schemas.microsoft.com/office/powerpoint/2010/main" val="34426254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276B78B-5D32-49CA-B3B5-85EA4BB5293C}"/>
              </a:ext>
            </a:extLst>
          </p:cNvPr>
          <p:cNvSpPr>
            <a:spLocks noGrp="1"/>
          </p:cNvSpPr>
          <p:nvPr>
            <p:ph sz="half" idx="1"/>
          </p:nvPr>
        </p:nvSpPr>
        <p:spPr>
          <a:xfrm>
            <a:off x="723900" y="1257439"/>
            <a:ext cx="5105400" cy="4889361"/>
          </a:xfrm>
        </p:spPr>
        <p:txBody>
          <a:bodyPr>
            <a:normAutofit/>
          </a:bodyPr>
          <a:lstStyle/>
          <a:p>
            <a:pPr marL="342900" indent="-342900">
              <a:buFont typeface="Arial" panose="020B0604020202020204" pitchFamily="34" charset="0"/>
              <a:buChar char="•"/>
            </a:pPr>
            <a:r>
              <a:rPr lang="en-US" sz="1400" dirty="0"/>
              <a:t>A functional behavioral assessment including baseline data of the target behaviors and the method of data collection</a:t>
            </a:r>
          </a:p>
          <a:p>
            <a:pPr marL="342900" indent="-342900">
              <a:buFont typeface="Arial" panose="020B0604020202020204" pitchFamily="34" charset="0"/>
              <a:buChar char="•"/>
            </a:pPr>
            <a:r>
              <a:rPr lang="en-US" sz="1400" dirty="0"/>
              <a:t>Evidence that the plan was developed as part of the person-centered planning process utilizing input from the individual, guardian, parent of a minor child or designated patient advocate</a:t>
            </a:r>
          </a:p>
          <a:p>
            <a:pPr marL="342900" indent="-342900">
              <a:buFont typeface="Arial" panose="020B0604020202020204" pitchFamily="34" charset="0"/>
              <a:buChar char="•"/>
            </a:pPr>
            <a:r>
              <a:rPr lang="en-US" sz="1400" dirty="0"/>
              <a:t>Results of assessments performed to rule out relevant physical, medical, and environmental causes of the challenging behavior</a:t>
            </a:r>
          </a:p>
          <a:p>
            <a:pPr marL="342900" indent="-342900">
              <a:buFont typeface="Arial" panose="020B0604020202020204" pitchFamily="34" charset="0"/>
              <a:buChar char="•"/>
            </a:pPr>
            <a:r>
              <a:rPr lang="en-US" sz="1400" dirty="0"/>
              <a:t>Results of inquiries about any medical, psychological or other factors that might put the individual subjected to intrusive or restrictive techniques at high risk of death, injury or trauma</a:t>
            </a:r>
          </a:p>
          <a:p>
            <a:pPr marL="342900" indent="-342900">
              <a:buFont typeface="Arial" panose="020B0604020202020204" pitchFamily="34" charset="0"/>
              <a:buChar char="•"/>
            </a:pPr>
            <a:r>
              <a:rPr lang="en-US" sz="1400" dirty="0"/>
              <a:t>Evidence of the kinds of behavioral supports or interventions, including their amount, scope and duration that have been attempted to ameliorate the behavior and have proved to be unsuccessful prior to consideration of any intrusive or restrictive interventions</a:t>
            </a:r>
          </a:p>
        </p:txBody>
      </p:sp>
      <p:sp>
        <p:nvSpPr>
          <p:cNvPr id="6" name="Content Placeholder 5">
            <a:extLst>
              <a:ext uri="{FF2B5EF4-FFF2-40B4-BE49-F238E27FC236}">
                <a16:creationId xmlns:a16="http://schemas.microsoft.com/office/drawing/2014/main" id="{E9EF8262-2AF5-464A-9E9A-9AD5B30AF32A}"/>
              </a:ext>
            </a:extLst>
          </p:cNvPr>
          <p:cNvSpPr>
            <a:spLocks noGrp="1"/>
          </p:cNvSpPr>
          <p:nvPr>
            <p:ph sz="half" idx="12"/>
          </p:nvPr>
        </p:nvSpPr>
        <p:spPr>
          <a:xfrm>
            <a:off x="711200" y="582080"/>
            <a:ext cx="10845800" cy="436909"/>
          </a:xfrm>
        </p:spPr>
        <p:txBody>
          <a:bodyPr/>
          <a:lstStyle/>
          <a:p>
            <a:r>
              <a:rPr lang="en-US" sz="2800" dirty="0"/>
              <a:t>Behavior Treatment Plans submitted for review must include:</a:t>
            </a:r>
          </a:p>
        </p:txBody>
      </p:sp>
      <p:sp>
        <p:nvSpPr>
          <p:cNvPr id="7" name="Content Placeholder 4">
            <a:extLst>
              <a:ext uri="{FF2B5EF4-FFF2-40B4-BE49-F238E27FC236}">
                <a16:creationId xmlns:a16="http://schemas.microsoft.com/office/drawing/2014/main" id="{32EA361B-9153-4295-B4C9-7C87AF3CF57C}"/>
              </a:ext>
            </a:extLst>
          </p:cNvPr>
          <p:cNvSpPr txBox="1">
            <a:spLocks/>
          </p:cNvSpPr>
          <p:nvPr/>
        </p:nvSpPr>
        <p:spPr>
          <a:xfrm>
            <a:off x="6362702" y="1257438"/>
            <a:ext cx="5143498" cy="4889361"/>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sz="1400" dirty="0"/>
              <a:t>Positive reinforcement of adaptive/replacement behaviors</a:t>
            </a:r>
          </a:p>
          <a:p>
            <a:pPr marL="342900" indent="-342900">
              <a:buFont typeface="Arial" panose="020B0604020202020204" pitchFamily="34" charset="0"/>
              <a:buChar char="•"/>
            </a:pPr>
            <a:r>
              <a:rPr lang="en-US" sz="1400" dirty="0"/>
              <a:t>Evidence of continued efforts to find other options</a:t>
            </a:r>
          </a:p>
          <a:p>
            <a:pPr marL="342900" indent="-342900">
              <a:buFont typeface="Arial" panose="020B0604020202020204" pitchFamily="34" charset="0"/>
              <a:buChar char="•"/>
            </a:pPr>
            <a:r>
              <a:rPr lang="en-US" sz="1400" dirty="0"/>
              <a:t>Peer reviewed literature or practice guidelines that support any proposed restrictive or intrusive interventions</a:t>
            </a:r>
          </a:p>
          <a:p>
            <a:pPr marL="342900" indent="-342900">
              <a:buFont typeface="Arial" panose="020B0604020202020204" pitchFamily="34" charset="0"/>
              <a:buChar char="•"/>
            </a:pPr>
            <a:r>
              <a:rPr lang="en-US" sz="1400" dirty="0"/>
              <a:t>References to the literature should be included, and where the intervention has limited or no support in the literature, why the plan is the best option available. Citing of common procedures that are well researched and utilized within most behavior treatment plans is not required </a:t>
            </a:r>
          </a:p>
          <a:p>
            <a:pPr marL="342900" indent="-342900">
              <a:buFont typeface="Arial" panose="020B0604020202020204" pitchFamily="34" charset="0"/>
              <a:buChar char="•"/>
            </a:pPr>
            <a:r>
              <a:rPr lang="en-US" sz="1400" dirty="0"/>
              <a:t>A fading plan for any proposed intrusive or restrictive interventions</a:t>
            </a:r>
          </a:p>
          <a:p>
            <a:pPr marL="342900" indent="-342900">
              <a:buFont typeface="Arial" panose="020B0604020202020204" pitchFamily="34" charset="0"/>
              <a:buChar char="•"/>
            </a:pPr>
            <a:r>
              <a:rPr lang="en-US" sz="1400" dirty="0"/>
              <a:t>The plan for monitoring and staff training to assure consistent implementation and documentation of the intervention. </a:t>
            </a:r>
          </a:p>
        </p:txBody>
      </p:sp>
    </p:spTree>
    <p:extLst>
      <p:ext uri="{BB962C8B-B14F-4D97-AF65-F5344CB8AC3E}">
        <p14:creationId xmlns:p14="http://schemas.microsoft.com/office/powerpoint/2010/main" val="35349476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AA65"/>
        </a:solidFill>
        <a:effectLst/>
      </p:bgPr>
    </p:bg>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F781B498-4168-486E-2E89-05B2F086C7F5}"/>
              </a:ext>
            </a:extLst>
          </p:cNvPr>
          <p:cNvSpPr>
            <a:spLocks noGrp="1"/>
          </p:cNvSpPr>
          <p:nvPr>
            <p:ph sz="half" idx="12"/>
          </p:nvPr>
        </p:nvSpPr>
        <p:spPr>
          <a:xfrm>
            <a:off x="2704494" y="2018314"/>
            <a:ext cx="6783011" cy="2115977"/>
          </a:xfrm>
        </p:spPr>
        <p:txBody>
          <a:bodyPr vert="horz" lIns="91440" tIns="45720" rIns="91440" bIns="45720" rtlCol="0" anchor="t">
            <a:noAutofit/>
          </a:bodyPr>
          <a:lstStyle/>
          <a:p>
            <a:pPr algn="ctr"/>
            <a:r>
              <a:rPr lang="en-US" sz="4800" dirty="0">
                <a:solidFill>
                  <a:schemeClr val="bg1"/>
                </a:solidFill>
              </a:rPr>
              <a:t>What happens after BTC approves restrictive/intrusive interventions?</a:t>
            </a:r>
          </a:p>
        </p:txBody>
      </p:sp>
      <p:sp>
        <p:nvSpPr>
          <p:cNvPr id="6" name="Content Placeholder 2">
            <a:extLst>
              <a:ext uri="{FF2B5EF4-FFF2-40B4-BE49-F238E27FC236}">
                <a16:creationId xmlns:a16="http://schemas.microsoft.com/office/drawing/2014/main" id="{961C8DCE-9729-B016-D120-A209B0DF638E}"/>
              </a:ext>
            </a:extLst>
          </p:cNvPr>
          <p:cNvSpPr txBox="1">
            <a:spLocks/>
          </p:cNvSpPr>
          <p:nvPr/>
        </p:nvSpPr>
        <p:spPr>
          <a:xfrm>
            <a:off x="4846320" y="1495889"/>
            <a:ext cx="6664765" cy="4454463"/>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endParaRPr lang="en-US" dirty="0">
              <a:cs typeface="Arial"/>
            </a:endParaRPr>
          </a:p>
        </p:txBody>
      </p:sp>
      <p:sp>
        <p:nvSpPr>
          <p:cNvPr id="2" name="Rectangle 1">
            <a:extLst>
              <a:ext uri="{FF2B5EF4-FFF2-40B4-BE49-F238E27FC236}">
                <a16:creationId xmlns:a16="http://schemas.microsoft.com/office/drawing/2014/main" id="{E700CD21-407C-6FD2-ABFD-70F54F084FF6}"/>
              </a:ext>
            </a:extLst>
          </p:cNvPr>
          <p:cNvSpPr/>
          <p:nvPr/>
        </p:nvSpPr>
        <p:spPr>
          <a:xfrm>
            <a:off x="0" y="105180"/>
            <a:ext cx="12192000" cy="1957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028210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0486584-5D7B-42FD-9DA6-9302CA8EE5B9}"/>
              </a:ext>
            </a:extLst>
          </p:cNvPr>
          <p:cNvSpPr>
            <a:spLocks noGrp="1"/>
          </p:cNvSpPr>
          <p:nvPr>
            <p:ph sz="half" idx="1"/>
          </p:nvPr>
        </p:nvSpPr>
        <p:spPr/>
        <p:txBody>
          <a:bodyPr/>
          <a:lstStyle/>
          <a:p>
            <a:pPr marL="342900" indent="-342900">
              <a:buFont typeface="Arial" panose="020B0604020202020204" pitchFamily="34" charset="0"/>
              <a:buChar char="•"/>
            </a:pPr>
            <a:r>
              <a:rPr lang="en-US" dirty="0"/>
              <a:t>Behavior Plan Special Consent must be signed by consumer (or guardian if appointed)</a:t>
            </a:r>
          </a:p>
          <a:p>
            <a:pPr marL="342900" indent="-342900">
              <a:buFont typeface="Arial" panose="020B0604020202020204" pitchFamily="34" charset="0"/>
              <a:buChar char="•"/>
            </a:pPr>
            <a:r>
              <a:rPr lang="en-US" dirty="0"/>
              <a:t>IPOS is updated to state that the consumer has an approved behavior plan being monitored by the BTC team. Additionally, any dedicated staffing is outlined in the IPOS interventions (1:1, line of sight, etc.)</a:t>
            </a:r>
          </a:p>
          <a:p>
            <a:pPr marL="342900" indent="-342900">
              <a:buFont typeface="Arial" panose="020B0604020202020204" pitchFamily="34" charset="0"/>
              <a:buChar char="•"/>
            </a:pPr>
            <a:r>
              <a:rPr lang="en-US" dirty="0"/>
              <a:t>Staff </a:t>
            </a:r>
            <a:r>
              <a:rPr lang="en-US" b="1" u="sng" dirty="0"/>
              <a:t>must</a:t>
            </a:r>
            <a:r>
              <a:rPr lang="en-US" dirty="0"/>
              <a:t> be trained on the interventions prior to working with the consumer and training must be documented in CIGMMO. The “train the trainer” model is accepted; however, ideally as many staff as possible are trained directly by the plan author</a:t>
            </a:r>
          </a:p>
        </p:txBody>
      </p:sp>
      <p:sp>
        <p:nvSpPr>
          <p:cNvPr id="3" name="Content Placeholder 2">
            <a:extLst>
              <a:ext uri="{FF2B5EF4-FFF2-40B4-BE49-F238E27FC236}">
                <a16:creationId xmlns:a16="http://schemas.microsoft.com/office/drawing/2014/main" id="{217C9735-0A78-4681-BF16-4DDF0C65642B}"/>
              </a:ext>
            </a:extLst>
          </p:cNvPr>
          <p:cNvSpPr>
            <a:spLocks noGrp="1"/>
          </p:cNvSpPr>
          <p:nvPr>
            <p:ph sz="half" idx="12"/>
          </p:nvPr>
        </p:nvSpPr>
        <p:spPr>
          <a:xfrm>
            <a:off x="711200" y="582080"/>
            <a:ext cx="10858500" cy="436909"/>
          </a:xfrm>
        </p:spPr>
        <p:txBody>
          <a:bodyPr/>
          <a:lstStyle/>
          <a:p>
            <a:r>
              <a:rPr lang="en-US" dirty="0"/>
              <a:t>AFTER BTC APPROVAL, BEFORE IMPLEMENTATION</a:t>
            </a:r>
          </a:p>
        </p:txBody>
      </p:sp>
    </p:spTree>
    <p:extLst>
      <p:ext uri="{BB962C8B-B14F-4D97-AF65-F5344CB8AC3E}">
        <p14:creationId xmlns:p14="http://schemas.microsoft.com/office/powerpoint/2010/main" val="5795237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0486584-5D7B-42FD-9DA6-9302CA8EE5B9}"/>
              </a:ext>
            </a:extLst>
          </p:cNvPr>
          <p:cNvSpPr>
            <a:spLocks noGrp="1"/>
          </p:cNvSpPr>
          <p:nvPr>
            <p:ph sz="half" idx="1"/>
          </p:nvPr>
        </p:nvSpPr>
        <p:spPr>
          <a:xfrm>
            <a:off x="723900" y="1257439"/>
            <a:ext cx="10845800" cy="4555532"/>
          </a:xfrm>
        </p:spPr>
        <p:txBody>
          <a:bodyPr>
            <a:normAutofit/>
          </a:bodyPr>
          <a:lstStyle/>
          <a:p>
            <a:pPr marL="342900" indent="-342900">
              <a:buFont typeface="Arial" panose="020B0604020202020204" pitchFamily="34" charset="0"/>
              <a:buChar char="•"/>
            </a:pPr>
            <a:r>
              <a:rPr lang="en-US" dirty="0"/>
              <a:t>Case holder requests consultation from Behavior Services Team if interventions were approved on an emergency basis</a:t>
            </a:r>
          </a:p>
          <a:p>
            <a:pPr marL="342900" indent="-342900">
              <a:buFont typeface="Arial" panose="020B0604020202020204" pitchFamily="34" charset="0"/>
              <a:buChar char="•"/>
            </a:pPr>
            <a:r>
              <a:rPr lang="en-US" dirty="0"/>
              <a:t>Provider continues collecting data on the frequency of target behaviors and effectiveness of interventions and submits to CMHCM at least monthly</a:t>
            </a:r>
          </a:p>
          <a:p>
            <a:pPr marL="342900" indent="-342900">
              <a:buFont typeface="Arial" panose="020B0604020202020204" pitchFamily="34" charset="0"/>
              <a:buChar char="•"/>
            </a:pPr>
            <a:r>
              <a:rPr lang="en-US" dirty="0"/>
              <a:t>Case holder and Behavior Services Team (if involved) monitor the fidelity of implementation at least monthly</a:t>
            </a:r>
          </a:p>
          <a:p>
            <a:pPr marL="342900" indent="-342900">
              <a:buFont typeface="Arial" panose="020B0604020202020204" pitchFamily="34" charset="0"/>
              <a:buChar char="•"/>
            </a:pPr>
            <a:r>
              <a:rPr lang="en-US" dirty="0"/>
              <a:t>BTC reviews the interventions at least quarterly</a:t>
            </a:r>
          </a:p>
          <a:p>
            <a:pPr marL="342900" indent="-342900">
              <a:buFont typeface="Arial" panose="020B0604020202020204" pitchFamily="34" charset="0"/>
              <a:buChar char="•"/>
            </a:pPr>
            <a:r>
              <a:rPr lang="en-US" dirty="0"/>
              <a:t>Interventions are adjusted as needed (any changes to restrictive/intrusive interventions need new BTC approval)</a:t>
            </a:r>
          </a:p>
          <a:p>
            <a:pPr marL="342900" indent="-342900">
              <a:buFont typeface="Arial" panose="020B0604020202020204" pitchFamily="34" charset="0"/>
              <a:buChar char="•"/>
            </a:pPr>
            <a:r>
              <a:rPr lang="en-US" dirty="0"/>
              <a:t>Document continued efforts to find less restrictive options </a:t>
            </a:r>
          </a:p>
          <a:p>
            <a:pPr marL="342900" indent="-342900">
              <a:buFont typeface="Arial" panose="020B0604020202020204" pitchFamily="34" charset="0"/>
              <a:buChar char="•"/>
            </a:pPr>
            <a:endParaRPr lang="en-US" dirty="0"/>
          </a:p>
        </p:txBody>
      </p:sp>
      <p:sp>
        <p:nvSpPr>
          <p:cNvPr id="3" name="Content Placeholder 2">
            <a:extLst>
              <a:ext uri="{FF2B5EF4-FFF2-40B4-BE49-F238E27FC236}">
                <a16:creationId xmlns:a16="http://schemas.microsoft.com/office/drawing/2014/main" id="{217C9735-0A78-4681-BF16-4DDF0C65642B}"/>
              </a:ext>
            </a:extLst>
          </p:cNvPr>
          <p:cNvSpPr>
            <a:spLocks noGrp="1"/>
          </p:cNvSpPr>
          <p:nvPr>
            <p:ph sz="half" idx="12"/>
          </p:nvPr>
        </p:nvSpPr>
        <p:spPr/>
        <p:txBody>
          <a:bodyPr/>
          <a:lstStyle/>
          <a:p>
            <a:r>
              <a:rPr lang="en-US" dirty="0"/>
              <a:t>DURING IMPLEMENTATION</a:t>
            </a:r>
          </a:p>
        </p:txBody>
      </p:sp>
    </p:spTree>
    <p:extLst>
      <p:ext uri="{BB962C8B-B14F-4D97-AF65-F5344CB8AC3E}">
        <p14:creationId xmlns:p14="http://schemas.microsoft.com/office/powerpoint/2010/main" val="11806101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AA65"/>
        </a:solidFill>
        <a:effectLst/>
      </p:bgPr>
    </p:bg>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F781B498-4168-486E-2E89-05B2F086C7F5}"/>
              </a:ext>
            </a:extLst>
          </p:cNvPr>
          <p:cNvSpPr>
            <a:spLocks noGrp="1"/>
          </p:cNvSpPr>
          <p:nvPr>
            <p:ph sz="half" idx="12"/>
          </p:nvPr>
        </p:nvSpPr>
        <p:spPr>
          <a:xfrm>
            <a:off x="2704494" y="2371011"/>
            <a:ext cx="6783011" cy="2115977"/>
          </a:xfrm>
        </p:spPr>
        <p:txBody>
          <a:bodyPr vert="horz" lIns="91440" tIns="45720" rIns="91440" bIns="45720" rtlCol="0" anchor="t">
            <a:noAutofit/>
          </a:bodyPr>
          <a:lstStyle/>
          <a:p>
            <a:pPr algn="ctr"/>
            <a:r>
              <a:rPr lang="en-US" sz="4800" dirty="0">
                <a:solidFill>
                  <a:schemeClr val="bg1"/>
                </a:solidFill>
              </a:rPr>
              <a:t>What is the </a:t>
            </a:r>
          </a:p>
          <a:p>
            <a:pPr algn="ctr"/>
            <a:r>
              <a:rPr lang="en-US" sz="4800" dirty="0">
                <a:solidFill>
                  <a:schemeClr val="bg1"/>
                </a:solidFill>
              </a:rPr>
              <a:t>CMHCM Behavior Services Team?</a:t>
            </a:r>
          </a:p>
        </p:txBody>
      </p:sp>
      <p:sp>
        <p:nvSpPr>
          <p:cNvPr id="6" name="Content Placeholder 2">
            <a:extLst>
              <a:ext uri="{FF2B5EF4-FFF2-40B4-BE49-F238E27FC236}">
                <a16:creationId xmlns:a16="http://schemas.microsoft.com/office/drawing/2014/main" id="{961C8DCE-9729-B016-D120-A209B0DF638E}"/>
              </a:ext>
            </a:extLst>
          </p:cNvPr>
          <p:cNvSpPr txBox="1">
            <a:spLocks/>
          </p:cNvSpPr>
          <p:nvPr/>
        </p:nvSpPr>
        <p:spPr>
          <a:xfrm>
            <a:off x="4846320" y="1495889"/>
            <a:ext cx="6664765" cy="4454463"/>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endParaRPr lang="en-US" dirty="0">
              <a:cs typeface="Arial"/>
            </a:endParaRPr>
          </a:p>
        </p:txBody>
      </p:sp>
      <p:sp>
        <p:nvSpPr>
          <p:cNvPr id="2" name="Rectangle 1">
            <a:extLst>
              <a:ext uri="{FF2B5EF4-FFF2-40B4-BE49-F238E27FC236}">
                <a16:creationId xmlns:a16="http://schemas.microsoft.com/office/drawing/2014/main" id="{E700CD21-407C-6FD2-ABFD-70F54F084FF6}"/>
              </a:ext>
            </a:extLst>
          </p:cNvPr>
          <p:cNvSpPr/>
          <p:nvPr/>
        </p:nvSpPr>
        <p:spPr>
          <a:xfrm>
            <a:off x="0" y="105180"/>
            <a:ext cx="12192000" cy="1957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377644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FE2E01-7C59-4C6D-A1E0-56FF6B3F9E9E}"/>
              </a:ext>
            </a:extLst>
          </p:cNvPr>
          <p:cNvSpPr>
            <a:spLocks noGrp="1"/>
          </p:cNvSpPr>
          <p:nvPr>
            <p:ph sz="half" idx="1"/>
          </p:nvPr>
        </p:nvSpPr>
        <p:spPr>
          <a:xfrm>
            <a:off x="711200" y="1388482"/>
            <a:ext cx="5384800" cy="4475117"/>
          </a:xfrm>
        </p:spPr>
        <p:txBody>
          <a:bodyPr>
            <a:normAutofit lnSpcReduction="10000"/>
          </a:bodyPr>
          <a:lstStyle/>
          <a:p>
            <a:pPr marL="342900" indent="-342900">
              <a:buFont typeface="Arial" panose="020B0604020202020204" pitchFamily="34" charset="0"/>
              <a:buChar char="•"/>
            </a:pPr>
            <a:r>
              <a:rPr lang="en-US" sz="2400" dirty="0"/>
              <a:t>Specialized behavioral assessment, consultation, and intervention</a:t>
            </a:r>
          </a:p>
          <a:p>
            <a:pPr marL="342900" indent="-342900">
              <a:buFont typeface="Arial" panose="020B0604020202020204" pitchFamily="34" charset="0"/>
              <a:buChar char="•"/>
            </a:pPr>
            <a:r>
              <a:rPr lang="en-US" sz="2400" dirty="0"/>
              <a:t>Provides additional support to consumers exhibiting seriously aggressive, self-injurious, or other challenging behaviors that place the individual or others at risk of severe harm</a:t>
            </a:r>
          </a:p>
          <a:p>
            <a:pPr marL="342900" indent="-342900">
              <a:buFont typeface="Arial" panose="020B0604020202020204" pitchFamily="34" charset="0"/>
              <a:buChar char="•"/>
            </a:pPr>
            <a:r>
              <a:rPr lang="en-US" sz="2400" dirty="0"/>
              <a:t>Works alongside providers, BTC, and treatment teams; cannot approve restrictive/intrusive interventions without BTC</a:t>
            </a:r>
          </a:p>
          <a:p>
            <a:endParaRPr lang="en-US" dirty="0"/>
          </a:p>
        </p:txBody>
      </p:sp>
      <p:sp>
        <p:nvSpPr>
          <p:cNvPr id="7" name="Content Placeholder 2">
            <a:extLst>
              <a:ext uri="{FF2B5EF4-FFF2-40B4-BE49-F238E27FC236}">
                <a16:creationId xmlns:a16="http://schemas.microsoft.com/office/drawing/2014/main" id="{995E6A3E-FA4E-4D2A-BA4A-B9638D29C561}"/>
              </a:ext>
            </a:extLst>
          </p:cNvPr>
          <p:cNvSpPr txBox="1">
            <a:spLocks/>
          </p:cNvSpPr>
          <p:nvPr/>
        </p:nvSpPr>
        <p:spPr>
          <a:xfrm>
            <a:off x="6662056" y="1388482"/>
            <a:ext cx="5384799" cy="4627517"/>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1000"/>
              </a:spcBef>
              <a:buFont typeface="Arial"/>
              <a:buNone/>
              <a:defRPr sz="20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4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20000"/>
              </a:lnSpc>
              <a:spcBef>
                <a:spcPts val="0"/>
              </a:spcBef>
            </a:pPr>
            <a:r>
              <a:rPr lang="en-US" b="1" dirty="0"/>
              <a:t>Madison Chapman, PhD, LP</a:t>
            </a:r>
          </a:p>
          <a:p>
            <a:pPr>
              <a:lnSpc>
                <a:spcPct val="120000"/>
              </a:lnSpc>
              <a:spcBef>
                <a:spcPts val="0"/>
              </a:spcBef>
            </a:pPr>
            <a:r>
              <a:rPr lang="en-US" dirty="0"/>
              <a:t>Lead Clinical Psychologist</a:t>
            </a:r>
          </a:p>
          <a:p>
            <a:pPr>
              <a:lnSpc>
                <a:spcPct val="120000"/>
              </a:lnSpc>
              <a:spcBef>
                <a:spcPts val="0"/>
              </a:spcBef>
            </a:pPr>
            <a:endParaRPr lang="en-US" b="1" dirty="0"/>
          </a:p>
          <a:p>
            <a:pPr>
              <a:lnSpc>
                <a:spcPct val="120000"/>
              </a:lnSpc>
              <a:spcBef>
                <a:spcPts val="0"/>
              </a:spcBef>
            </a:pPr>
            <a:r>
              <a:rPr lang="en-US" b="1" dirty="0"/>
              <a:t>Deb Grossett, PhD, BCBA-D, LBA, LP</a:t>
            </a:r>
          </a:p>
          <a:p>
            <a:pPr>
              <a:lnSpc>
                <a:spcPct val="120000"/>
              </a:lnSpc>
              <a:spcBef>
                <a:spcPts val="0"/>
              </a:spcBef>
            </a:pPr>
            <a:r>
              <a:rPr lang="en-US" dirty="0"/>
              <a:t>Psychologist</a:t>
            </a:r>
          </a:p>
          <a:p>
            <a:pPr>
              <a:lnSpc>
                <a:spcPct val="120000"/>
              </a:lnSpc>
              <a:spcBef>
                <a:spcPts val="0"/>
              </a:spcBef>
            </a:pPr>
            <a:endParaRPr lang="en-US" b="1" dirty="0"/>
          </a:p>
          <a:p>
            <a:pPr>
              <a:lnSpc>
                <a:spcPct val="120000"/>
              </a:lnSpc>
              <a:spcBef>
                <a:spcPts val="0"/>
              </a:spcBef>
            </a:pPr>
            <a:r>
              <a:rPr lang="en-US" b="1" dirty="0"/>
              <a:t>Katie McGillis, MS, TLLP</a:t>
            </a:r>
          </a:p>
          <a:p>
            <a:pPr>
              <a:lnSpc>
                <a:spcPct val="120000"/>
              </a:lnSpc>
              <a:spcBef>
                <a:spcPts val="0"/>
              </a:spcBef>
            </a:pPr>
            <a:r>
              <a:rPr lang="en-US" dirty="0"/>
              <a:t>Psychology Intern (soon to be Psychologist)</a:t>
            </a:r>
          </a:p>
          <a:p>
            <a:pPr>
              <a:lnSpc>
                <a:spcPct val="120000"/>
              </a:lnSpc>
              <a:spcBef>
                <a:spcPts val="0"/>
              </a:spcBef>
            </a:pPr>
            <a:endParaRPr lang="en-US" b="1" dirty="0"/>
          </a:p>
          <a:p>
            <a:pPr>
              <a:lnSpc>
                <a:spcPct val="120000"/>
              </a:lnSpc>
              <a:spcBef>
                <a:spcPts val="0"/>
              </a:spcBef>
            </a:pPr>
            <a:r>
              <a:rPr lang="en-US" b="1" dirty="0"/>
              <a:t>&amp; graduate students from </a:t>
            </a:r>
          </a:p>
          <a:p>
            <a:pPr>
              <a:lnSpc>
                <a:spcPct val="120000"/>
              </a:lnSpc>
              <a:spcBef>
                <a:spcPts val="0"/>
              </a:spcBef>
            </a:pPr>
            <a:r>
              <a:rPr lang="en-US" b="1" dirty="0"/>
              <a:t>Central Michigan University </a:t>
            </a:r>
          </a:p>
          <a:p>
            <a:endParaRPr lang="en-US" dirty="0"/>
          </a:p>
        </p:txBody>
      </p:sp>
    </p:spTree>
    <p:extLst>
      <p:ext uri="{BB962C8B-B14F-4D97-AF65-F5344CB8AC3E}">
        <p14:creationId xmlns:p14="http://schemas.microsoft.com/office/powerpoint/2010/main" val="4911516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AA65"/>
        </a:solidFill>
        <a:effectLst/>
      </p:bgPr>
    </p:bg>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F781B498-4168-486E-2E89-05B2F086C7F5}"/>
              </a:ext>
            </a:extLst>
          </p:cNvPr>
          <p:cNvSpPr>
            <a:spLocks noGrp="1"/>
          </p:cNvSpPr>
          <p:nvPr>
            <p:ph sz="half" idx="12"/>
          </p:nvPr>
        </p:nvSpPr>
        <p:spPr>
          <a:xfrm>
            <a:off x="2704494" y="2371011"/>
            <a:ext cx="6783011" cy="2115977"/>
          </a:xfrm>
        </p:spPr>
        <p:txBody>
          <a:bodyPr vert="horz" lIns="91440" tIns="45720" rIns="91440" bIns="45720" rtlCol="0" anchor="t">
            <a:noAutofit/>
          </a:bodyPr>
          <a:lstStyle/>
          <a:p>
            <a:pPr algn="ctr"/>
            <a:r>
              <a:rPr lang="en-US" sz="4800" dirty="0">
                <a:solidFill>
                  <a:schemeClr val="bg1"/>
                </a:solidFill>
              </a:rPr>
              <a:t>How can the </a:t>
            </a:r>
          </a:p>
          <a:p>
            <a:pPr algn="ctr"/>
            <a:r>
              <a:rPr lang="en-US" sz="4800" dirty="0">
                <a:solidFill>
                  <a:schemeClr val="bg1"/>
                </a:solidFill>
              </a:rPr>
              <a:t>CMHCM Behavior Services Team assist?</a:t>
            </a:r>
          </a:p>
        </p:txBody>
      </p:sp>
      <p:sp>
        <p:nvSpPr>
          <p:cNvPr id="6" name="Content Placeholder 2">
            <a:extLst>
              <a:ext uri="{FF2B5EF4-FFF2-40B4-BE49-F238E27FC236}">
                <a16:creationId xmlns:a16="http://schemas.microsoft.com/office/drawing/2014/main" id="{961C8DCE-9729-B016-D120-A209B0DF638E}"/>
              </a:ext>
            </a:extLst>
          </p:cNvPr>
          <p:cNvSpPr txBox="1">
            <a:spLocks/>
          </p:cNvSpPr>
          <p:nvPr/>
        </p:nvSpPr>
        <p:spPr>
          <a:xfrm>
            <a:off x="4846320" y="1495889"/>
            <a:ext cx="6664765" cy="4454463"/>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endParaRPr lang="en-US" dirty="0">
              <a:cs typeface="Arial"/>
            </a:endParaRPr>
          </a:p>
        </p:txBody>
      </p:sp>
      <p:sp>
        <p:nvSpPr>
          <p:cNvPr id="2" name="Rectangle 1">
            <a:extLst>
              <a:ext uri="{FF2B5EF4-FFF2-40B4-BE49-F238E27FC236}">
                <a16:creationId xmlns:a16="http://schemas.microsoft.com/office/drawing/2014/main" id="{E700CD21-407C-6FD2-ABFD-70F54F084FF6}"/>
              </a:ext>
            </a:extLst>
          </p:cNvPr>
          <p:cNvSpPr/>
          <p:nvPr/>
        </p:nvSpPr>
        <p:spPr>
          <a:xfrm>
            <a:off x="0" y="105180"/>
            <a:ext cx="12192000" cy="1957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580575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9CB25E-ACC0-4E04-8950-5B2DA39FE109}"/>
              </a:ext>
            </a:extLst>
          </p:cNvPr>
          <p:cNvSpPr>
            <a:spLocks noGrp="1"/>
          </p:cNvSpPr>
          <p:nvPr>
            <p:ph sz="half" idx="1"/>
          </p:nvPr>
        </p:nvSpPr>
        <p:spPr>
          <a:xfrm>
            <a:off x="711199" y="1222826"/>
            <a:ext cx="5702663" cy="4903654"/>
          </a:xfrm>
        </p:spPr>
        <p:txBody>
          <a:bodyPr>
            <a:normAutofit/>
          </a:bodyPr>
          <a:lstStyle/>
          <a:p>
            <a:r>
              <a:rPr lang="en-US" b="1" dirty="0">
                <a:latin typeface="Arial" panose="020B0604020202020204" pitchFamily="34" charset="0"/>
                <a:cs typeface="Arial" panose="020B0604020202020204" pitchFamily="34" charset="0"/>
              </a:rPr>
              <a:t>Training</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Provide resources for positive behavior supports and interventions</a:t>
            </a:r>
          </a:p>
          <a:p>
            <a:r>
              <a:rPr lang="en-US" b="1" dirty="0">
                <a:latin typeface="Arial" panose="020B0604020202020204" pitchFamily="34" charset="0"/>
                <a:cs typeface="Arial" panose="020B0604020202020204" pitchFamily="34" charset="0"/>
              </a:rPr>
              <a:t>AFC Team Meetings</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Attend multi-disciplinary teams with CMHCM &amp; providers</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Help providers understand BTC requirements and process</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Assist with implementing universal positive behavior supports</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p:txBody>
      </p:sp>
      <p:sp>
        <p:nvSpPr>
          <p:cNvPr id="4" name="Content Placeholder 3">
            <a:extLst>
              <a:ext uri="{FF2B5EF4-FFF2-40B4-BE49-F238E27FC236}">
                <a16:creationId xmlns:a16="http://schemas.microsoft.com/office/drawing/2014/main" id="{D4BA8F0E-0EAB-4FA0-B1AA-826F2DDFE038}"/>
              </a:ext>
            </a:extLst>
          </p:cNvPr>
          <p:cNvSpPr>
            <a:spLocks noGrp="1"/>
          </p:cNvSpPr>
          <p:nvPr>
            <p:ph sz="half" idx="11"/>
          </p:nvPr>
        </p:nvSpPr>
        <p:spPr/>
        <p:txBody>
          <a:bodyPr/>
          <a:lstStyle/>
          <a:p>
            <a:r>
              <a:rPr lang="en-US" dirty="0"/>
              <a:t>PREVENTION</a:t>
            </a:r>
          </a:p>
        </p:txBody>
      </p:sp>
      <p:pic>
        <p:nvPicPr>
          <p:cNvPr id="1026" name="Picture 2" descr="tier-1-mtss-pyramid">
            <a:extLst>
              <a:ext uri="{FF2B5EF4-FFF2-40B4-BE49-F238E27FC236}">
                <a16:creationId xmlns:a16="http://schemas.microsoft.com/office/drawing/2014/main" id="{AFE68A4C-4DDB-4920-9917-1DA994FFAE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0430" y="800534"/>
            <a:ext cx="4903654" cy="4903654"/>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0033BC3E-E3CE-447C-B452-CE936D87AEE9}"/>
              </a:ext>
            </a:extLst>
          </p:cNvPr>
          <p:cNvSpPr txBox="1">
            <a:spLocks/>
          </p:cNvSpPr>
          <p:nvPr/>
        </p:nvSpPr>
        <p:spPr>
          <a:xfrm>
            <a:off x="7291613" y="4655460"/>
            <a:ext cx="4352471" cy="1288140"/>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endParaRPr lang="en-US" dirty="0"/>
          </a:p>
        </p:txBody>
      </p:sp>
    </p:spTree>
    <p:extLst>
      <p:ext uri="{BB962C8B-B14F-4D97-AF65-F5344CB8AC3E}">
        <p14:creationId xmlns:p14="http://schemas.microsoft.com/office/powerpoint/2010/main" val="38917463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3EB3FCA-ABD6-4E83-A416-DD36EE259196}"/>
              </a:ext>
            </a:extLst>
          </p:cNvPr>
          <p:cNvSpPr>
            <a:spLocks noGrp="1"/>
          </p:cNvSpPr>
          <p:nvPr>
            <p:ph sz="half" idx="12"/>
          </p:nvPr>
        </p:nvSpPr>
        <p:spPr>
          <a:xfrm>
            <a:off x="711199" y="582080"/>
            <a:ext cx="9843589" cy="436909"/>
          </a:xfrm>
        </p:spPr>
        <p:txBody>
          <a:bodyPr/>
          <a:lstStyle/>
          <a:p>
            <a:r>
              <a:rPr lang="en-US" dirty="0"/>
              <a:t>EARLY INTERVENTION</a:t>
            </a:r>
          </a:p>
        </p:txBody>
      </p:sp>
      <p:sp>
        <p:nvSpPr>
          <p:cNvPr id="10" name="Content Placeholder 6">
            <a:extLst>
              <a:ext uri="{FF2B5EF4-FFF2-40B4-BE49-F238E27FC236}">
                <a16:creationId xmlns:a16="http://schemas.microsoft.com/office/drawing/2014/main" id="{33FB143C-8097-499C-8345-94236C755F4D}"/>
              </a:ext>
            </a:extLst>
          </p:cNvPr>
          <p:cNvSpPr txBox="1">
            <a:spLocks/>
          </p:cNvSpPr>
          <p:nvPr/>
        </p:nvSpPr>
        <p:spPr>
          <a:xfrm>
            <a:off x="711200" y="1579843"/>
            <a:ext cx="5807166" cy="3984173"/>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b="1" dirty="0"/>
              <a:t>Behavioral Consultation</a:t>
            </a:r>
          </a:p>
          <a:p>
            <a:pPr marL="342900" indent="-342900">
              <a:buFont typeface="Arial" panose="020B0604020202020204" pitchFamily="34" charset="0"/>
              <a:buChar char="•"/>
            </a:pPr>
            <a:r>
              <a:rPr lang="en-US" dirty="0"/>
              <a:t>Develop data collection plans to monitor emerging/mild challenging behaviors</a:t>
            </a:r>
          </a:p>
          <a:p>
            <a:pPr marL="342900" indent="-342900">
              <a:buFont typeface="Arial" panose="020B0604020202020204" pitchFamily="34" charset="0"/>
              <a:buChar char="•"/>
            </a:pPr>
            <a:r>
              <a:rPr lang="en-US" dirty="0"/>
              <a:t>Help staff develop targeted positive support interventions</a:t>
            </a:r>
          </a:p>
          <a:p>
            <a:pPr marL="342900" indent="-342900">
              <a:buFont typeface="Arial" panose="020B0604020202020204" pitchFamily="34" charset="0"/>
              <a:buChar char="•"/>
            </a:pPr>
            <a:r>
              <a:rPr lang="en-US" dirty="0"/>
              <a:t>Work with staff, families, guardians</a:t>
            </a:r>
          </a:p>
          <a:p>
            <a:pPr marL="342900" indent="-342900">
              <a:buFont typeface="Arial" panose="020B0604020202020204" pitchFamily="34" charset="0"/>
              <a:buChar char="•"/>
            </a:pPr>
            <a:r>
              <a:rPr lang="en-US" dirty="0"/>
              <a:t>Monitor implementation and effectiveness of interventions</a:t>
            </a:r>
          </a:p>
        </p:txBody>
      </p:sp>
      <p:pic>
        <p:nvPicPr>
          <p:cNvPr id="11" name="Picture 10">
            <a:extLst>
              <a:ext uri="{FF2B5EF4-FFF2-40B4-BE49-F238E27FC236}">
                <a16:creationId xmlns:a16="http://schemas.microsoft.com/office/drawing/2014/main" id="{C7CCBB2F-28AB-4CBE-BBCC-58FFAAFC66DE}"/>
              </a:ext>
            </a:extLst>
          </p:cNvPr>
          <p:cNvPicPr>
            <a:picLocks noChangeAspect="1"/>
          </p:cNvPicPr>
          <p:nvPr/>
        </p:nvPicPr>
        <p:blipFill>
          <a:blip r:embed="rId3"/>
          <a:stretch>
            <a:fillRect/>
          </a:stretch>
        </p:blipFill>
        <p:spPr>
          <a:xfrm>
            <a:off x="6727371" y="800534"/>
            <a:ext cx="4981848" cy="4981848"/>
          </a:xfrm>
          <a:prstGeom prst="rect">
            <a:avLst/>
          </a:prstGeom>
        </p:spPr>
      </p:pic>
    </p:spTree>
    <p:extLst>
      <p:ext uri="{BB962C8B-B14F-4D97-AF65-F5344CB8AC3E}">
        <p14:creationId xmlns:p14="http://schemas.microsoft.com/office/powerpoint/2010/main" val="1284562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342414F6-5AFA-4519-A173-5141730256FD}"/>
              </a:ext>
            </a:extLst>
          </p:cNvPr>
          <p:cNvSpPr>
            <a:spLocks noGrp="1"/>
          </p:cNvSpPr>
          <p:nvPr>
            <p:ph sz="half" idx="1"/>
          </p:nvPr>
        </p:nvSpPr>
        <p:spPr>
          <a:xfrm>
            <a:off x="723900" y="1237443"/>
            <a:ext cx="6303917" cy="4562465"/>
          </a:xfrm>
        </p:spPr>
        <p:txBody>
          <a:bodyPr>
            <a:normAutofit fontScale="92500" lnSpcReduction="20000"/>
          </a:bodyPr>
          <a:lstStyle/>
          <a:p>
            <a:r>
              <a:rPr lang="en-US" sz="2600" b="1" dirty="0"/>
              <a:t>Behavior Treatment Plans</a:t>
            </a:r>
          </a:p>
          <a:p>
            <a:pPr marL="342900" indent="-342900">
              <a:buFont typeface="Arial" panose="020B0604020202020204" pitchFamily="34" charset="0"/>
              <a:buChar char="•"/>
            </a:pPr>
            <a:r>
              <a:rPr lang="en-US" sz="2600" dirty="0"/>
              <a:t>Functional behavior assessment to determine </a:t>
            </a:r>
            <a:r>
              <a:rPr lang="en-US" sz="2600" u="sng" dirty="0"/>
              <a:t>why</a:t>
            </a:r>
            <a:r>
              <a:rPr lang="en-US" sz="2600" dirty="0"/>
              <a:t> the challenging behavior is occurring</a:t>
            </a:r>
          </a:p>
          <a:p>
            <a:pPr marL="342900" indent="-342900">
              <a:buFont typeface="Arial" panose="020B0604020202020204" pitchFamily="34" charset="0"/>
              <a:buChar char="•"/>
            </a:pPr>
            <a:r>
              <a:rPr lang="en-US" sz="2600" dirty="0"/>
              <a:t>Develop strategies to teach new skills and help to shift staff response to challenging behaviors to prevent and respond to challenging behaviors </a:t>
            </a:r>
          </a:p>
          <a:p>
            <a:pPr marL="342900" indent="-342900">
              <a:buFont typeface="Arial" panose="020B0604020202020204" pitchFamily="34" charset="0"/>
              <a:buChar char="•"/>
            </a:pPr>
            <a:r>
              <a:rPr lang="en-US" sz="2600" dirty="0"/>
              <a:t>Identify restrictive or intrusive interventions that are necessary to maintain safety</a:t>
            </a:r>
          </a:p>
          <a:p>
            <a:pPr marL="342900" indent="-342900">
              <a:buFont typeface="Arial" panose="020B0604020202020204" pitchFamily="34" charset="0"/>
              <a:buChar char="•"/>
            </a:pPr>
            <a:r>
              <a:rPr lang="en-US" sz="2600" dirty="0"/>
              <a:t>Provide initial and ongoing training</a:t>
            </a:r>
          </a:p>
          <a:p>
            <a:pPr marL="342900" indent="-342900">
              <a:buFont typeface="Arial" panose="020B0604020202020204" pitchFamily="34" charset="0"/>
              <a:buChar char="•"/>
            </a:pPr>
            <a:r>
              <a:rPr lang="en-US" sz="2600" dirty="0"/>
              <a:t>Work toward reducing restrictive and intrusive interventions</a:t>
            </a:r>
          </a:p>
          <a:p>
            <a:pPr marL="342900" indent="-342900">
              <a:buFont typeface="Arial" panose="020B0604020202020204" pitchFamily="34" charset="0"/>
              <a:buChar char="•"/>
            </a:pPr>
            <a:endParaRPr lang="en-US" dirty="0"/>
          </a:p>
        </p:txBody>
      </p:sp>
      <p:sp>
        <p:nvSpPr>
          <p:cNvPr id="3" name="Content Placeholder 2">
            <a:extLst>
              <a:ext uri="{FF2B5EF4-FFF2-40B4-BE49-F238E27FC236}">
                <a16:creationId xmlns:a16="http://schemas.microsoft.com/office/drawing/2014/main" id="{83EB3FCA-ABD6-4E83-A416-DD36EE259196}"/>
              </a:ext>
            </a:extLst>
          </p:cNvPr>
          <p:cNvSpPr>
            <a:spLocks noGrp="1"/>
          </p:cNvSpPr>
          <p:nvPr>
            <p:ph sz="half" idx="12"/>
          </p:nvPr>
        </p:nvSpPr>
        <p:spPr>
          <a:xfrm>
            <a:off x="711199" y="582080"/>
            <a:ext cx="9843589" cy="436909"/>
          </a:xfrm>
        </p:spPr>
        <p:txBody>
          <a:bodyPr/>
          <a:lstStyle/>
          <a:p>
            <a:r>
              <a:rPr lang="en-US" dirty="0"/>
              <a:t>INTENSIVE INTERVENTION</a:t>
            </a:r>
          </a:p>
        </p:txBody>
      </p:sp>
      <p:pic>
        <p:nvPicPr>
          <p:cNvPr id="2" name="Picture 1">
            <a:extLst>
              <a:ext uri="{FF2B5EF4-FFF2-40B4-BE49-F238E27FC236}">
                <a16:creationId xmlns:a16="http://schemas.microsoft.com/office/drawing/2014/main" id="{B4185E56-7582-413F-A8BF-C64C2E191811}"/>
              </a:ext>
            </a:extLst>
          </p:cNvPr>
          <p:cNvPicPr>
            <a:picLocks noChangeAspect="1"/>
          </p:cNvPicPr>
          <p:nvPr/>
        </p:nvPicPr>
        <p:blipFill>
          <a:blip r:embed="rId3"/>
          <a:stretch>
            <a:fillRect/>
          </a:stretch>
        </p:blipFill>
        <p:spPr>
          <a:xfrm>
            <a:off x="6835683" y="800534"/>
            <a:ext cx="5143501" cy="5143501"/>
          </a:xfrm>
          <a:prstGeom prst="rect">
            <a:avLst/>
          </a:prstGeom>
        </p:spPr>
      </p:pic>
    </p:spTree>
    <p:extLst>
      <p:ext uri="{BB962C8B-B14F-4D97-AF65-F5344CB8AC3E}">
        <p14:creationId xmlns:p14="http://schemas.microsoft.com/office/powerpoint/2010/main" val="35992792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AA65"/>
        </a:solidFill>
        <a:effectLst/>
      </p:bgPr>
    </p:bg>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F781B498-4168-486E-2E89-05B2F086C7F5}"/>
              </a:ext>
            </a:extLst>
          </p:cNvPr>
          <p:cNvSpPr>
            <a:spLocks noGrp="1"/>
          </p:cNvSpPr>
          <p:nvPr>
            <p:ph sz="half" idx="12"/>
          </p:nvPr>
        </p:nvSpPr>
        <p:spPr>
          <a:xfrm>
            <a:off x="2704494" y="1495889"/>
            <a:ext cx="6783011" cy="2889914"/>
          </a:xfrm>
        </p:spPr>
        <p:txBody>
          <a:bodyPr vert="horz" lIns="91440" tIns="45720" rIns="91440" bIns="45720" rtlCol="0" anchor="t">
            <a:noAutofit/>
          </a:bodyPr>
          <a:lstStyle/>
          <a:p>
            <a:pPr algn="ctr"/>
            <a:r>
              <a:rPr lang="en-US" sz="4800" dirty="0">
                <a:solidFill>
                  <a:schemeClr val="bg1"/>
                </a:solidFill>
              </a:rPr>
              <a:t>How can providers request support?</a:t>
            </a:r>
          </a:p>
          <a:p>
            <a:pPr algn="ctr"/>
            <a:endParaRPr lang="en-US" sz="4800" dirty="0">
              <a:solidFill>
                <a:schemeClr val="bg1"/>
              </a:solidFill>
            </a:endParaRPr>
          </a:p>
          <a:p>
            <a:pPr algn="ctr"/>
            <a:r>
              <a:rPr lang="en-US" sz="4800" dirty="0">
                <a:solidFill>
                  <a:schemeClr val="bg1"/>
                </a:solidFill>
              </a:rPr>
              <a:t> What is expected of providers?</a:t>
            </a:r>
          </a:p>
        </p:txBody>
      </p:sp>
      <p:sp>
        <p:nvSpPr>
          <p:cNvPr id="6" name="Content Placeholder 2">
            <a:extLst>
              <a:ext uri="{FF2B5EF4-FFF2-40B4-BE49-F238E27FC236}">
                <a16:creationId xmlns:a16="http://schemas.microsoft.com/office/drawing/2014/main" id="{961C8DCE-9729-B016-D120-A209B0DF638E}"/>
              </a:ext>
            </a:extLst>
          </p:cNvPr>
          <p:cNvSpPr txBox="1">
            <a:spLocks/>
          </p:cNvSpPr>
          <p:nvPr/>
        </p:nvSpPr>
        <p:spPr>
          <a:xfrm>
            <a:off x="4846320" y="1495889"/>
            <a:ext cx="6664765" cy="4454463"/>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endParaRPr lang="en-US" dirty="0">
              <a:cs typeface="Arial"/>
            </a:endParaRPr>
          </a:p>
        </p:txBody>
      </p:sp>
      <p:sp>
        <p:nvSpPr>
          <p:cNvPr id="2" name="Rectangle 1">
            <a:extLst>
              <a:ext uri="{FF2B5EF4-FFF2-40B4-BE49-F238E27FC236}">
                <a16:creationId xmlns:a16="http://schemas.microsoft.com/office/drawing/2014/main" id="{E700CD21-407C-6FD2-ABFD-70F54F084FF6}"/>
              </a:ext>
            </a:extLst>
          </p:cNvPr>
          <p:cNvSpPr/>
          <p:nvPr/>
        </p:nvSpPr>
        <p:spPr>
          <a:xfrm>
            <a:off x="0" y="105180"/>
            <a:ext cx="12192000" cy="1957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989119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4211D91-FD9F-4BC6-A548-D15E301377BB}"/>
              </a:ext>
            </a:extLst>
          </p:cNvPr>
          <p:cNvSpPr>
            <a:spLocks noGrp="1"/>
          </p:cNvSpPr>
          <p:nvPr>
            <p:ph sz="half" idx="1"/>
          </p:nvPr>
        </p:nvSpPr>
        <p:spPr>
          <a:xfrm>
            <a:off x="606334" y="1166000"/>
            <a:ext cx="5372100" cy="2778983"/>
          </a:xfrm>
        </p:spPr>
        <p:txBody>
          <a:bodyPr>
            <a:normAutofit lnSpcReduction="10000"/>
          </a:bodyPr>
          <a:lstStyle/>
          <a:p>
            <a:pPr marL="342900" indent="-342900">
              <a:buFont typeface="Arial" panose="020B0604020202020204" pitchFamily="34" charset="0"/>
              <a:buChar char="•"/>
            </a:pPr>
            <a:r>
              <a:rPr lang="en-US" sz="2200" dirty="0"/>
              <a:t>Define target behaviors and collect data (i.e., how often? patterns?)</a:t>
            </a:r>
          </a:p>
          <a:p>
            <a:pPr marL="342900" indent="-342900">
              <a:buFont typeface="Arial" panose="020B0604020202020204" pitchFamily="34" charset="0"/>
              <a:buChar char="•"/>
            </a:pPr>
            <a:r>
              <a:rPr lang="en-US" sz="2200" dirty="0"/>
              <a:t>Evaluate possible medical causes of challenging behavior</a:t>
            </a:r>
          </a:p>
          <a:p>
            <a:pPr marL="342900" indent="-342900">
              <a:buFont typeface="Arial" panose="020B0604020202020204" pitchFamily="34" charset="0"/>
              <a:buChar char="•"/>
            </a:pPr>
            <a:r>
              <a:rPr lang="en-US" sz="2200" dirty="0"/>
              <a:t>Collaborate with CMHCM case holder to implement and document effectiveness of positive support strategies</a:t>
            </a:r>
          </a:p>
        </p:txBody>
      </p:sp>
      <p:sp>
        <p:nvSpPr>
          <p:cNvPr id="3" name="Content Placeholder 2">
            <a:extLst>
              <a:ext uri="{FF2B5EF4-FFF2-40B4-BE49-F238E27FC236}">
                <a16:creationId xmlns:a16="http://schemas.microsoft.com/office/drawing/2014/main" id="{CE99BC0D-66C6-4831-A1ED-3E82AE04E2C3}"/>
              </a:ext>
            </a:extLst>
          </p:cNvPr>
          <p:cNvSpPr>
            <a:spLocks noGrp="1"/>
          </p:cNvSpPr>
          <p:nvPr>
            <p:ph sz="half" idx="12"/>
          </p:nvPr>
        </p:nvSpPr>
        <p:spPr>
          <a:xfrm>
            <a:off x="711200" y="582080"/>
            <a:ext cx="5372100" cy="436909"/>
          </a:xfrm>
        </p:spPr>
        <p:txBody>
          <a:bodyPr/>
          <a:lstStyle/>
          <a:p>
            <a:pPr algn="ctr"/>
            <a:r>
              <a:rPr lang="en-US" dirty="0"/>
              <a:t>PRE-REFERRAL</a:t>
            </a:r>
          </a:p>
        </p:txBody>
      </p:sp>
      <p:sp>
        <p:nvSpPr>
          <p:cNvPr id="4" name="Content Placeholder 2">
            <a:extLst>
              <a:ext uri="{FF2B5EF4-FFF2-40B4-BE49-F238E27FC236}">
                <a16:creationId xmlns:a16="http://schemas.microsoft.com/office/drawing/2014/main" id="{BF42045E-250C-4D42-BEB0-AAFF73C1BEB6}"/>
              </a:ext>
            </a:extLst>
          </p:cNvPr>
          <p:cNvSpPr txBox="1">
            <a:spLocks/>
          </p:cNvSpPr>
          <p:nvPr/>
        </p:nvSpPr>
        <p:spPr>
          <a:xfrm>
            <a:off x="7306493" y="582079"/>
            <a:ext cx="4174309" cy="43690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a:buNone/>
              <a:defRPr sz="3200" b="1" kern="1200">
                <a:solidFill>
                  <a:srgbClr val="06038D"/>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dirty="0"/>
              <a:t>POST-REFERRAL</a:t>
            </a:r>
          </a:p>
        </p:txBody>
      </p:sp>
      <p:sp>
        <p:nvSpPr>
          <p:cNvPr id="5" name="Content Placeholder 1">
            <a:extLst>
              <a:ext uri="{FF2B5EF4-FFF2-40B4-BE49-F238E27FC236}">
                <a16:creationId xmlns:a16="http://schemas.microsoft.com/office/drawing/2014/main" id="{8E5F1327-A95C-4FDA-81AD-B2033F839DC2}"/>
              </a:ext>
            </a:extLst>
          </p:cNvPr>
          <p:cNvSpPr txBox="1">
            <a:spLocks/>
          </p:cNvSpPr>
          <p:nvPr/>
        </p:nvSpPr>
        <p:spPr>
          <a:xfrm>
            <a:off x="6779623" y="1327219"/>
            <a:ext cx="5098868" cy="4538004"/>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sz="2200" dirty="0"/>
              <a:t>Behavior Services Team may request data collection and positive behavior supports continue for a longer period</a:t>
            </a:r>
          </a:p>
          <a:p>
            <a:pPr marL="342900" indent="-342900">
              <a:buFont typeface="Arial" panose="020B0604020202020204" pitchFamily="34" charset="0"/>
              <a:buChar char="•"/>
            </a:pPr>
            <a:r>
              <a:rPr lang="en-US" sz="2200" dirty="0"/>
              <a:t>Consultation meeting to discuss the behaviors and interventions</a:t>
            </a:r>
          </a:p>
          <a:p>
            <a:pPr marL="342900" indent="-342900">
              <a:buFont typeface="Arial" panose="020B0604020202020204" pitchFamily="34" charset="0"/>
              <a:buChar char="•"/>
            </a:pPr>
            <a:r>
              <a:rPr lang="en-US" sz="2200" dirty="0"/>
              <a:t>Evaluate what level of support is warranted (i.e., consultation or Behavior Treatment Plan)</a:t>
            </a:r>
          </a:p>
          <a:p>
            <a:pPr marL="342900" indent="-342900">
              <a:buFont typeface="Arial" panose="020B0604020202020204" pitchFamily="34" charset="0"/>
              <a:buChar char="•"/>
            </a:pPr>
            <a:r>
              <a:rPr lang="en-US" sz="2200" dirty="0"/>
              <a:t>Provider will be expected to continue data collection and implement interventions as written in the plan</a:t>
            </a:r>
          </a:p>
          <a:p>
            <a:pPr marL="342900" indent="-342900">
              <a:buFont typeface="Arial" panose="020B0604020202020204" pitchFamily="34" charset="0"/>
              <a:buChar char="•"/>
            </a:pPr>
            <a:endParaRPr lang="en-US" dirty="0"/>
          </a:p>
        </p:txBody>
      </p:sp>
      <p:sp>
        <p:nvSpPr>
          <p:cNvPr id="6" name="Content Placeholder 2">
            <a:extLst>
              <a:ext uri="{FF2B5EF4-FFF2-40B4-BE49-F238E27FC236}">
                <a16:creationId xmlns:a16="http://schemas.microsoft.com/office/drawing/2014/main" id="{DBE4FE7F-3F54-415C-BE3B-B54CD53C42B1}"/>
              </a:ext>
            </a:extLst>
          </p:cNvPr>
          <p:cNvSpPr txBox="1">
            <a:spLocks/>
          </p:cNvSpPr>
          <p:nvPr/>
        </p:nvSpPr>
        <p:spPr>
          <a:xfrm>
            <a:off x="606334" y="4255992"/>
            <a:ext cx="5372100" cy="43690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a:buNone/>
              <a:defRPr sz="3200" b="1" kern="1200">
                <a:solidFill>
                  <a:srgbClr val="06038D"/>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r>
              <a:rPr lang="en-US" dirty="0"/>
              <a:t>REFERRAL</a:t>
            </a:r>
          </a:p>
        </p:txBody>
      </p:sp>
      <p:sp>
        <p:nvSpPr>
          <p:cNvPr id="7" name="Content Placeholder 1">
            <a:extLst>
              <a:ext uri="{FF2B5EF4-FFF2-40B4-BE49-F238E27FC236}">
                <a16:creationId xmlns:a16="http://schemas.microsoft.com/office/drawing/2014/main" id="{5512D102-8143-4826-B33C-BF1DBDD061D9}"/>
              </a:ext>
            </a:extLst>
          </p:cNvPr>
          <p:cNvSpPr txBox="1">
            <a:spLocks/>
          </p:cNvSpPr>
          <p:nvPr/>
        </p:nvSpPr>
        <p:spPr>
          <a:xfrm>
            <a:off x="723900" y="4898571"/>
            <a:ext cx="5372100" cy="1159078"/>
          </a:xfrm>
          <a:prstGeom prst="rect">
            <a:avLst/>
          </a:prstGeom>
        </p:spPr>
        <p:txBody>
          <a:bodyPr vert="horz" lIns="91440" tIns="45720" rIns="91440" bIns="45720" rtlCol="0">
            <a:normAutofit fontScale="92500"/>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dirty="0"/>
              <a:t>If positive supports were unsuccessful, CMHCM case holder submits referral to Behavior Services Team for support</a:t>
            </a:r>
          </a:p>
        </p:txBody>
      </p:sp>
    </p:spTree>
    <p:extLst>
      <p:ext uri="{BB962C8B-B14F-4D97-AF65-F5344CB8AC3E}">
        <p14:creationId xmlns:p14="http://schemas.microsoft.com/office/powerpoint/2010/main" val="26891079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98263A-0678-419F-8959-1262FBB71E1A}"/>
              </a:ext>
            </a:extLst>
          </p:cNvPr>
          <p:cNvSpPr>
            <a:spLocks noGrp="1"/>
          </p:cNvSpPr>
          <p:nvPr>
            <p:ph sz="half" idx="1"/>
          </p:nvPr>
        </p:nvSpPr>
        <p:spPr/>
        <p:txBody>
          <a:bodyPr>
            <a:normAutofit/>
          </a:bodyPr>
          <a:lstStyle/>
          <a:p>
            <a:pPr algn="ctr"/>
            <a:endParaRPr lang="en-US" sz="7200"/>
          </a:p>
          <a:p>
            <a:pPr algn="ctr"/>
            <a:r>
              <a:rPr lang="en-US" sz="7200"/>
              <a:t>Questions?</a:t>
            </a:r>
          </a:p>
        </p:txBody>
      </p:sp>
    </p:spTree>
    <p:extLst>
      <p:ext uri="{BB962C8B-B14F-4D97-AF65-F5344CB8AC3E}">
        <p14:creationId xmlns:p14="http://schemas.microsoft.com/office/powerpoint/2010/main" val="349324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A59CE38B0FA0B4F8B6BF2918FEFFEC1" ma:contentTypeVersion="6" ma:contentTypeDescription="Create a new document." ma:contentTypeScope="" ma:versionID="097397248bdae6e5c2758e21d305a51c">
  <xsd:schema xmlns:xsd="http://www.w3.org/2001/XMLSchema" xmlns:xs="http://www.w3.org/2001/XMLSchema" xmlns:p="http://schemas.microsoft.com/office/2006/metadata/properties" xmlns:ns2="980eac9c-7929-4154-8b8e-356c3d7ed23b" xmlns:ns3="35d1ed90-8852-4cfa-a744-6419c8e0d891" targetNamespace="http://schemas.microsoft.com/office/2006/metadata/properties" ma:root="true" ma:fieldsID="2e33d4a9dc5f0459835a35a75305d91b" ns2:_="" ns3:_="">
    <xsd:import namespace="980eac9c-7929-4154-8b8e-356c3d7ed23b"/>
    <xsd:import namespace="35d1ed90-8852-4cfa-a744-6419c8e0d89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0eac9c-7929-4154-8b8e-356c3d7ed2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5d1ed90-8852-4cfa-a744-6419c8e0d89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02BD0A0-E165-493C-9F0C-CEDDAB510B0C}">
  <ds:schemaRefs>
    <ds:schemaRef ds:uri="http://purl.org/dc/terms/"/>
    <ds:schemaRef ds:uri="http://schemas.microsoft.com/office/infopath/2007/PartnerControls"/>
    <ds:schemaRef ds:uri="http://www.w3.org/XML/1998/namespace"/>
    <ds:schemaRef ds:uri="http://schemas.microsoft.com/office/2006/metadata/properties"/>
    <ds:schemaRef ds:uri="980eac9c-7929-4154-8b8e-356c3d7ed23b"/>
    <ds:schemaRef ds:uri="35d1ed90-8852-4cfa-a744-6419c8e0d891"/>
    <ds:schemaRef ds:uri="http://schemas.microsoft.com/office/2006/documentManagement/types"/>
    <ds:schemaRef ds:uri="http://purl.org/dc/elements/1.1/"/>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12924C4C-B724-4D19-90BF-0EB0FC33477E}">
  <ds:schemaRefs>
    <ds:schemaRef ds:uri="35d1ed90-8852-4cfa-a744-6419c8e0d891"/>
    <ds:schemaRef ds:uri="980eac9c-7929-4154-8b8e-356c3d7ed23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C3641F3F-97A6-4194-BA69-DE0FF4B1565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158</TotalTime>
  <Words>1291</Words>
  <Application>Microsoft Office PowerPoint</Application>
  <PresentationFormat>Widescreen</PresentationFormat>
  <Paragraphs>123</Paragraphs>
  <Slides>20</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Times</vt:lpstr>
      <vt:lpstr>Office Theme</vt:lpstr>
      <vt:lpstr>Behavior Treatment Committee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Kurt Davey</dc:creator>
  <cp:lastModifiedBy>Julie Rookard</cp:lastModifiedBy>
  <cp:revision>221</cp:revision>
  <dcterms:created xsi:type="dcterms:W3CDTF">2018-10-01T20:48:59Z</dcterms:created>
  <dcterms:modified xsi:type="dcterms:W3CDTF">2023-05-03T12:07:37Z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0x010100DA59CE38B0FA0B4F8B6BF2918FEFFEC1</vt:lpwstr>
  </property>
</Properties>
</file>