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3"/>
  </p:notesMasterIdLst>
  <p:sldIdLst>
    <p:sldId id="262" r:id="rId5"/>
    <p:sldId id="294" r:id="rId6"/>
    <p:sldId id="283" r:id="rId7"/>
    <p:sldId id="299" r:id="rId8"/>
    <p:sldId id="270" r:id="rId9"/>
    <p:sldId id="272" r:id="rId10"/>
    <p:sldId id="271" r:id="rId11"/>
    <p:sldId id="273" r:id="rId12"/>
    <p:sldId id="274" r:id="rId13"/>
    <p:sldId id="296" r:id="rId14"/>
    <p:sldId id="281" r:id="rId15"/>
    <p:sldId id="286" r:id="rId16"/>
    <p:sldId id="279" r:id="rId17"/>
    <p:sldId id="289" r:id="rId18"/>
    <p:sldId id="276" r:id="rId19"/>
    <p:sldId id="306" r:id="rId20"/>
    <p:sldId id="305" r:id="rId21"/>
    <p:sldId id="297" r:id="rId22"/>
    <p:sldId id="275" r:id="rId23"/>
    <p:sldId id="303" r:id="rId24"/>
    <p:sldId id="277" r:id="rId25"/>
    <p:sldId id="304" r:id="rId26"/>
    <p:sldId id="280" r:id="rId27"/>
    <p:sldId id="301" r:id="rId28"/>
    <p:sldId id="284" r:id="rId29"/>
    <p:sldId id="300" r:id="rId30"/>
    <p:sldId id="298" r:id="rId31"/>
    <p:sldId id="26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A65"/>
    <a:srgbClr val="DA9395"/>
    <a:srgbClr val="06038D"/>
    <a:srgbClr val="FF9049"/>
    <a:srgbClr val="B84E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8493" autoAdjust="0"/>
  </p:normalViewPr>
  <p:slideViewPr>
    <p:cSldViewPr snapToGrid="0">
      <p:cViewPr varScale="1">
        <p:scale>
          <a:sx n="59" d="100"/>
          <a:sy n="59" d="100"/>
        </p:scale>
        <p:origin x="1589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4853D5-9E3E-419B-A64D-D27BE4FCAFB7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8D2872-A4ED-4EF3-810C-803CA473BF68}">
      <dgm:prSet phldr="0"/>
      <dgm:spPr/>
      <dgm:t>
        <a:bodyPr/>
        <a:lstStyle/>
        <a:p>
          <a:pPr rtl="0"/>
          <a:r>
            <a:rPr lang="en-US"/>
            <a:t>Praise positive behaviors </a:t>
          </a:r>
        </a:p>
      </dgm:t>
    </dgm:pt>
    <dgm:pt modelId="{BC103DF3-428E-44D7-AB70-9A2F1AB7BAD2}" type="parTrans" cxnId="{FEC650D6-B8C4-4ED0-92B0-7E20CD9C8FD1}">
      <dgm:prSet/>
      <dgm:spPr/>
      <dgm:t>
        <a:bodyPr/>
        <a:lstStyle/>
        <a:p>
          <a:endParaRPr lang="en-US"/>
        </a:p>
      </dgm:t>
    </dgm:pt>
    <dgm:pt modelId="{22444198-B975-43B9-A006-9773AA1A7C00}" type="sibTrans" cxnId="{FEC650D6-B8C4-4ED0-92B0-7E20CD9C8FD1}">
      <dgm:prSet phldrT="1" phldr="0"/>
      <dgm:spPr/>
      <dgm:t>
        <a:bodyPr/>
        <a:lstStyle/>
        <a:p>
          <a:endParaRPr lang="en-US"/>
        </a:p>
      </dgm:t>
    </dgm:pt>
    <dgm:pt modelId="{F99BCAE3-77A6-4C07-9516-C34F1E0B1083}">
      <dgm:prSet/>
      <dgm:spPr/>
      <dgm:t>
        <a:bodyPr/>
        <a:lstStyle/>
        <a:p>
          <a:pPr rtl="0"/>
          <a:r>
            <a:rPr lang="en-US"/>
            <a:t>Offer choices</a:t>
          </a:r>
        </a:p>
      </dgm:t>
    </dgm:pt>
    <dgm:pt modelId="{EA6CBBA8-4386-42F3-AED0-32859DC883D0}" type="parTrans" cxnId="{EAE49D23-486E-4828-9CA7-E1278897E1C4}">
      <dgm:prSet/>
      <dgm:spPr/>
      <dgm:t>
        <a:bodyPr/>
        <a:lstStyle/>
        <a:p>
          <a:endParaRPr lang="en-US"/>
        </a:p>
      </dgm:t>
    </dgm:pt>
    <dgm:pt modelId="{A5D378B4-A3F8-47DE-8113-A1842E04AF31}" type="sibTrans" cxnId="{EAE49D23-486E-4828-9CA7-E1278897E1C4}">
      <dgm:prSet phldrT="2" phldr="0"/>
      <dgm:spPr/>
      <dgm:t>
        <a:bodyPr/>
        <a:lstStyle/>
        <a:p>
          <a:endParaRPr lang="en-US"/>
        </a:p>
      </dgm:t>
    </dgm:pt>
    <dgm:pt modelId="{D2E5D0CF-C0B5-4A6E-AD02-ABF3C7CCC906}">
      <dgm:prSet/>
      <dgm:spPr/>
      <dgm:t>
        <a:bodyPr/>
        <a:lstStyle/>
        <a:p>
          <a:pPr rtl="0"/>
          <a:r>
            <a:rPr lang="en-US"/>
            <a:t>Provide encouragement and suggestions</a:t>
          </a:r>
        </a:p>
      </dgm:t>
    </dgm:pt>
    <dgm:pt modelId="{C6242DCE-A17E-45D8-80E3-A2B96ABD75F0}" type="parTrans" cxnId="{079573D9-7AAE-44DF-B2C6-D1CEC30EEAF7}">
      <dgm:prSet/>
      <dgm:spPr/>
      <dgm:t>
        <a:bodyPr/>
        <a:lstStyle/>
        <a:p>
          <a:endParaRPr lang="en-US"/>
        </a:p>
      </dgm:t>
    </dgm:pt>
    <dgm:pt modelId="{0AE5415C-BE73-4EEF-BB47-EDA73F6A036A}" type="sibTrans" cxnId="{079573D9-7AAE-44DF-B2C6-D1CEC30EEAF7}">
      <dgm:prSet phldrT="3" phldr="0"/>
      <dgm:spPr/>
      <dgm:t>
        <a:bodyPr/>
        <a:lstStyle/>
        <a:p>
          <a:endParaRPr lang="en-US"/>
        </a:p>
      </dgm:t>
    </dgm:pt>
    <dgm:pt modelId="{1CEA0A49-A7F8-4D86-A87C-8DD3E0883815}">
      <dgm:prSet/>
      <dgm:spPr/>
      <dgm:t>
        <a:bodyPr/>
        <a:lstStyle/>
        <a:p>
          <a:pPr rtl="0"/>
          <a:r>
            <a:rPr lang="en-US"/>
            <a:t>Provide rationale for instructions</a:t>
          </a:r>
        </a:p>
      </dgm:t>
    </dgm:pt>
    <dgm:pt modelId="{D27F2504-EA31-4FFC-87D4-805B730815C2}" type="parTrans" cxnId="{E498D476-22D8-4278-BD76-6C8FADE259C2}">
      <dgm:prSet/>
      <dgm:spPr/>
      <dgm:t>
        <a:bodyPr/>
        <a:lstStyle/>
        <a:p>
          <a:endParaRPr lang="en-US"/>
        </a:p>
      </dgm:t>
    </dgm:pt>
    <dgm:pt modelId="{557BFF66-35D4-472C-B6F3-A28493C50D91}" type="sibTrans" cxnId="{E498D476-22D8-4278-BD76-6C8FADE259C2}">
      <dgm:prSet phldrT="4" phldr="0"/>
      <dgm:spPr/>
      <dgm:t>
        <a:bodyPr/>
        <a:lstStyle/>
        <a:p>
          <a:endParaRPr lang="en-US"/>
        </a:p>
      </dgm:t>
    </dgm:pt>
    <dgm:pt modelId="{E2E06D2A-2A8D-4801-B329-2F45DBAB7BFD}">
      <dgm:prSet/>
      <dgm:spPr/>
      <dgm:t>
        <a:bodyPr/>
        <a:lstStyle/>
        <a:p>
          <a:r>
            <a:rPr lang="en-US"/>
            <a:t>Give space when needed</a:t>
          </a:r>
        </a:p>
      </dgm:t>
    </dgm:pt>
    <dgm:pt modelId="{0EB08CE0-3041-4A22-8ED6-5611D57C5F26}" type="parTrans" cxnId="{10746668-5A23-483C-A007-BF5E02007A3E}">
      <dgm:prSet/>
      <dgm:spPr/>
      <dgm:t>
        <a:bodyPr/>
        <a:lstStyle/>
        <a:p>
          <a:endParaRPr lang="en-US"/>
        </a:p>
      </dgm:t>
    </dgm:pt>
    <dgm:pt modelId="{240FD9DF-40F1-4D09-B3E4-85D0794361E3}" type="sibTrans" cxnId="{10746668-5A23-483C-A007-BF5E02007A3E}">
      <dgm:prSet phldrT="6" phldr="0"/>
      <dgm:spPr/>
      <dgm:t>
        <a:bodyPr/>
        <a:lstStyle/>
        <a:p>
          <a:endParaRPr lang="en-US"/>
        </a:p>
      </dgm:t>
    </dgm:pt>
    <dgm:pt modelId="{3843CEAE-9089-4A95-B635-CC6D64B9199E}">
      <dgm:prSet phldr="0"/>
      <dgm:spPr/>
      <dgm:t>
        <a:bodyPr/>
        <a:lstStyle/>
        <a:p>
          <a:pPr rtl="0"/>
          <a:r>
            <a:rPr lang="en-US"/>
            <a:t>Use concrete language</a:t>
          </a:r>
        </a:p>
      </dgm:t>
    </dgm:pt>
    <dgm:pt modelId="{F175AE58-CC5A-4BA2-994D-150339F55B30}" type="parTrans" cxnId="{B91583EB-A15C-4C0F-840B-B1521130455A}">
      <dgm:prSet/>
      <dgm:spPr/>
      <dgm:t>
        <a:bodyPr/>
        <a:lstStyle/>
        <a:p>
          <a:endParaRPr lang="en-US"/>
        </a:p>
      </dgm:t>
    </dgm:pt>
    <dgm:pt modelId="{CE347916-D840-4844-B573-53FA9A82F48E}" type="sibTrans" cxnId="{B91583EB-A15C-4C0F-840B-B1521130455A}">
      <dgm:prSet/>
      <dgm:spPr/>
      <dgm:t>
        <a:bodyPr/>
        <a:lstStyle/>
        <a:p>
          <a:endParaRPr lang="en-US"/>
        </a:p>
      </dgm:t>
    </dgm:pt>
    <dgm:pt modelId="{66C67895-DB30-BD43-BFA7-F02AE8ED8B3E}" type="pres">
      <dgm:prSet presAssocID="{5F4853D5-9E3E-419B-A64D-D27BE4FCAFB7}" presName="diagram" presStyleCnt="0">
        <dgm:presLayoutVars>
          <dgm:dir/>
          <dgm:resizeHandles val="exact"/>
        </dgm:presLayoutVars>
      </dgm:prSet>
      <dgm:spPr/>
    </dgm:pt>
    <dgm:pt modelId="{7FE547BC-1B70-7740-B596-115A21B58511}" type="pres">
      <dgm:prSet presAssocID="{758D2872-A4ED-4EF3-810C-803CA473BF68}" presName="node" presStyleLbl="node1" presStyleIdx="0" presStyleCnt="6">
        <dgm:presLayoutVars>
          <dgm:bulletEnabled val="1"/>
        </dgm:presLayoutVars>
      </dgm:prSet>
      <dgm:spPr/>
    </dgm:pt>
    <dgm:pt modelId="{0DC26A25-BFA8-2D43-A1E8-6A884124AB52}" type="pres">
      <dgm:prSet presAssocID="{22444198-B975-43B9-A006-9773AA1A7C00}" presName="sibTrans" presStyleCnt="0"/>
      <dgm:spPr/>
    </dgm:pt>
    <dgm:pt modelId="{649B4A06-BD62-4B71-9F51-9E9E10D7F385}" type="pres">
      <dgm:prSet presAssocID="{3843CEAE-9089-4A95-B635-CC6D64B9199E}" presName="node" presStyleLbl="node1" presStyleIdx="1" presStyleCnt="6">
        <dgm:presLayoutVars>
          <dgm:bulletEnabled val="1"/>
        </dgm:presLayoutVars>
      </dgm:prSet>
      <dgm:spPr/>
    </dgm:pt>
    <dgm:pt modelId="{69AB9690-0958-41F5-B1CD-D15AB502DBCF}" type="pres">
      <dgm:prSet presAssocID="{CE347916-D840-4844-B573-53FA9A82F48E}" presName="sibTrans" presStyleCnt="0"/>
      <dgm:spPr/>
    </dgm:pt>
    <dgm:pt modelId="{C078C770-34F4-9146-A004-7942AE84C634}" type="pres">
      <dgm:prSet presAssocID="{F99BCAE3-77A6-4C07-9516-C34F1E0B1083}" presName="node" presStyleLbl="node1" presStyleIdx="2" presStyleCnt="6">
        <dgm:presLayoutVars>
          <dgm:bulletEnabled val="1"/>
        </dgm:presLayoutVars>
      </dgm:prSet>
      <dgm:spPr/>
    </dgm:pt>
    <dgm:pt modelId="{D66A452D-7144-7C4D-801C-5277E74F77AE}" type="pres">
      <dgm:prSet presAssocID="{A5D378B4-A3F8-47DE-8113-A1842E04AF31}" presName="sibTrans" presStyleCnt="0"/>
      <dgm:spPr/>
    </dgm:pt>
    <dgm:pt modelId="{808F4831-4F0C-4345-A76B-67A86AC77A4A}" type="pres">
      <dgm:prSet presAssocID="{D2E5D0CF-C0B5-4A6E-AD02-ABF3C7CCC906}" presName="node" presStyleLbl="node1" presStyleIdx="3" presStyleCnt="6">
        <dgm:presLayoutVars>
          <dgm:bulletEnabled val="1"/>
        </dgm:presLayoutVars>
      </dgm:prSet>
      <dgm:spPr/>
    </dgm:pt>
    <dgm:pt modelId="{1D558831-598A-3541-BC73-3827CD0E3E91}" type="pres">
      <dgm:prSet presAssocID="{0AE5415C-BE73-4EEF-BB47-EDA73F6A036A}" presName="sibTrans" presStyleCnt="0"/>
      <dgm:spPr/>
    </dgm:pt>
    <dgm:pt modelId="{E7556F09-E71F-534E-857E-F3BFD944206F}" type="pres">
      <dgm:prSet presAssocID="{1CEA0A49-A7F8-4D86-A87C-8DD3E0883815}" presName="node" presStyleLbl="node1" presStyleIdx="4" presStyleCnt="6">
        <dgm:presLayoutVars>
          <dgm:bulletEnabled val="1"/>
        </dgm:presLayoutVars>
      </dgm:prSet>
      <dgm:spPr/>
    </dgm:pt>
    <dgm:pt modelId="{24225140-8ED2-7645-8AAC-3B5A3C2FCEB7}" type="pres">
      <dgm:prSet presAssocID="{557BFF66-35D4-472C-B6F3-A28493C50D91}" presName="sibTrans" presStyleCnt="0"/>
      <dgm:spPr/>
    </dgm:pt>
    <dgm:pt modelId="{74FF0779-3689-D14A-B887-1C0D3880374F}" type="pres">
      <dgm:prSet presAssocID="{E2E06D2A-2A8D-4801-B329-2F45DBAB7BFD}" presName="node" presStyleLbl="node1" presStyleIdx="5" presStyleCnt="6">
        <dgm:presLayoutVars>
          <dgm:bulletEnabled val="1"/>
        </dgm:presLayoutVars>
      </dgm:prSet>
      <dgm:spPr/>
    </dgm:pt>
  </dgm:ptLst>
  <dgm:cxnLst>
    <dgm:cxn modelId="{B0502305-BA6C-49CD-94A4-C7DED902841B}" type="presOf" srcId="{3843CEAE-9089-4A95-B635-CC6D64B9199E}" destId="{649B4A06-BD62-4B71-9F51-9E9E10D7F385}" srcOrd="0" destOrd="0" presId="urn:microsoft.com/office/officeart/2005/8/layout/default"/>
    <dgm:cxn modelId="{EAE49D23-486E-4828-9CA7-E1278897E1C4}" srcId="{5F4853D5-9E3E-419B-A64D-D27BE4FCAFB7}" destId="{F99BCAE3-77A6-4C07-9516-C34F1E0B1083}" srcOrd="2" destOrd="0" parTransId="{EA6CBBA8-4386-42F3-AED0-32859DC883D0}" sibTransId="{A5D378B4-A3F8-47DE-8113-A1842E04AF31}"/>
    <dgm:cxn modelId="{DCF03C33-7DB6-4693-8791-6879ADEAD313}" type="presOf" srcId="{F99BCAE3-77A6-4C07-9516-C34F1E0B1083}" destId="{C078C770-34F4-9146-A004-7942AE84C634}" srcOrd="0" destOrd="0" presId="urn:microsoft.com/office/officeart/2005/8/layout/default"/>
    <dgm:cxn modelId="{10746668-5A23-483C-A007-BF5E02007A3E}" srcId="{5F4853D5-9E3E-419B-A64D-D27BE4FCAFB7}" destId="{E2E06D2A-2A8D-4801-B329-2F45DBAB7BFD}" srcOrd="5" destOrd="0" parTransId="{0EB08CE0-3041-4A22-8ED6-5611D57C5F26}" sibTransId="{240FD9DF-40F1-4D09-B3E4-85D0794361E3}"/>
    <dgm:cxn modelId="{0AAE424D-017D-4314-A43F-6E334D75F662}" type="presOf" srcId="{E2E06D2A-2A8D-4801-B329-2F45DBAB7BFD}" destId="{74FF0779-3689-D14A-B887-1C0D3880374F}" srcOrd="0" destOrd="0" presId="urn:microsoft.com/office/officeart/2005/8/layout/default"/>
    <dgm:cxn modelId="{150DF04F-F4CA-428E-8468-637751E1EC04}" type="presOf" srcId="{758D2872-A4ED-4EF3-810C-803CA473BF68}" destId="{7FE547BC-1B70-7740-B596-115A21B58511}" srcOrd="0" destOrd="0" presId="urn:microsoft.com/office/officeart/2005/8/layout/default"/>
    <dgm:cxn modelId="{25A8F951-1E89-4A0E-B7E3-99AD3ABC7B1A}" type="presOf" srcId="{1CEA0A49-A7F8-4D86-A87C-8DD3E0883815}" destId="{E7556F09-E71F-534E-857E-F3BFD944206F}" srcOrd="0" destOrd="0" presId="urn:microsoft.com/office/officeart/2005/8/layout/default"/>
    <dgm:cxn modelId="{E498D476-22D8-4278-BD76-6C8FADE259C2}" srcId="{5F4853D5-9E3E-419B-A64D-D27BE4FCAFB7}" destId="{1CEA0A49-A7F8-4D86-A87C-8DD3E0883815}" srcOrd="4" destOrd="0" parTransId="{D27F2504-EA31-4FFC-87D4-805B730815C2}" sibTransId="{557BFF66-35D4-472C-B6F3-A28493C50D91}"/>
    <dgm:cxn modelId="{8EB66384-8F0F-2144-87F6-8A9FF3422D4B}" type="presOf" srcId="{5F4853D5-9E3E-419B-A64D-D27BE4FCAFB7}" destId="{66C67895-DB30-BD43-BFA7-F02AE8ED8B3E}" srcOrd="0" destOrd="0" presId="urn:microsoft.com/office/officeart/2005/8/layout/default"/>
    <dgm:cxn modelId="{124F6990-0BCE-4922-96D2-4C9662FFE8B9}" type="presOf" srcId="{D2E5D0CF-C0B5-4A6E-AD02-ABF3C7CCC906}" destId="{808F4831-4F0C-4345-A76B-67A86AC77A4A}" srcOrd="0" destOrd="0" presId="urn:microsoft.com/office/officeart/2005/8/layout/default"/>
    <dgm:cxn modelId="{FEC650D6-B8C4-4ED0-92B0-7E20CD9C8FD1}" srcId="{5F4853D5-9E3E-419B-A64D-D27BE4FCAFB7}" destId="{758D2872-A4ED-4EF3-810C-803CA473BF68}" srcOrd="0" destOrd="0" parTransId="{BC103DF3-428E-44D7-AB70-9A2F1AB7BAD2}" sibTransId="{22444198-B975-43B9-A006-9773AA1A7C00}"/>
    <dgm:cxn modelId="{079573D9-7AAE-44DF-B2C6-D1CEC30EEAF7}" srcId="{5F4853D5-9E3E-419B-A64D-D27BE4FCAFB7}" destId="{D2E5D0CF-C0B5-4A6E-AD02-ABF3C7CCC906}" srcOrd="3" destOrd="0" parTransId="{C6242DCE-A17E-45D8-80E3-A2B96ABD75F0}" sibTransId="{0AE5415C-BE73-4EEF-BB47-EDA73F6A036A}"/>
    <dgm:cxn modelId="{B91583EB-A15C-4C0F-840B-B1521130455A}" srcId="{5F4853D5-9E3E-419B-A64D-D27BE4FCAFB7}" destId="{3843CEAE-9089-4A95-B635-CC6D64B9199E}" srcOrd="1" destOrd="0" parTransId="{F175AE58-CC5A-4BA2-994D-150339F55B30}" sibTransId="{CE347916-D840-4844-B573-53FA9A82F48E}"/>
    <dgm:cxn modelId="{C860E4D2-5022-487A-849A-295C5482E982}" type="presParOf" srcId="{66C67895-DB30-BD43-BFA7-F02AE8ED8B3E}" destId="{7FE547BC-1B70-7740-B596-115A21B58511}" srcOrd="0" destOrd="0" presId="urn:microsoft.com/office/officeart/2005/8/layout/default"/>
    <dgm:cxn modelId="{A0CC30C6-0758-4E1B-8BE0-CCB050846581}" type="presParOf" srcId="{66C67895-DB30-BD43-BFA7-F02AE8ED8B3E}" destId="{0DC26A25-BFA8-2D43-A1E8-6A884124AB52}" srcOrd="1" destOrd="0" presId="urn:microsoft.com/office/officeart/2005/8/layout/default"/>
    <dgm:cxn modelId="{463CF027-B8E1-419B-9801-26E239802359}" type="presParOf" srcId="{66C67895-DB30-BD43-BFA7-F02AE8ED8B3E}" destId="{649B4A06-BD62-4B71-9F51-9E9E10D7F385}" srcOrd="2" destOrd="0" presId="urn:microsoft.com/office/officeart/2005/8/layout/default"/>
    <dgm:cxn modelId="{16A9E4EF-82CC-40EA-91D6-0B683A5D1371}" type="presParOf" srcId="{66C67895-DB30-BD43-BFA7-F02AE8ED8B3E}" destId="{69AB9690-0958-41F5-B1CD-D15AB502DBCF}" srcOrd="3" destOrd="0" presId="urn:microsoft.com/office/officeart/2005/8/layout/default"/>
    <dgm:cxn modelId="{1CE6846C-A4BA-4A1B-82B7-DAB3EE20EAED}" type="presParOf" srcId="{66C67895-DB30-BD43-BFA7-F02AE8ED8B3E}" destId="{C078C770-34F4-9146-A004-7942AE84C634}" srcOrd="4" destOrd="0" presId="urn:microsoft.com/office/officeart/2005/8/layout/default"/>
    <dgm:cxn modelId="{0FB946E9-E11E-4090-95FF-05781A8BCE33}" type="presParOf" srcId="{66C67895-DB30-BD43-BFA7-F02AE8ED8B3E}" destId="{D66A452D-7144-7C4D-801C-5277E74F77AE}" srcOrd="5" destOrd="0" presId="urn:microsoft.com/office/officeart/2005/8/layout/default"/>
    <dgm:cxn modelId="{6AFE6535-CB58-4646-AE2A-6537DC83D7AE}" type="presParOf" srcId="{66C67895-DB30-BD43-BFA7-F02AE8ED8B3E}" destId="{808F4831-4F0C-4345-A76B-67A86AC77A4A}" srcOrd="6" destOrd="0" presId="urn:microsoft.com/office/officeart/2005/8/layout/default"/>
    <dgm:cxn modelId="{2C4370A1-4904-4296-98A7-862D49D7A762}" type="presParOf" srcId="{66C67895-DB30-BD43-BFA7-F02AE8ED8B3E}" destId="{1D558831-598A-3541-BC73-3827CD0E3E91}" srcOrd="7" destOrd="0" presId="urn:microsoft.com/office/officeart/2005/8/layout/default"/>
    <dgm:cxn modelId="{25ED59E9-F885-46AE-9E4C-01BCDD9F9077}" type="presParOf" srcId="{66C67895-DB30-BD43-BFA7-F02AE8ED8B3E}" destId="{E7556F09-E71F-534E-857E-F3BFD944206F}" srcOrd="8" destOrd="0" presId="urn:microsoft.com/office/officeart/2005/8/layout/default"/>
    <dgm:cxn modelId="{FB1D4AC5-7E45-4AAF-B7E4-3DF7719B78E4}" type="presParOf" srcId="{66C67895-DB30-BD43-BFA7-F02AE8ED8B3E}" destId="{24225140-8ED2-7645-8AAC-3B5A3C2FCEB7}" srcOrd="9" destOrd="0" presId="urn:microsoft.com/office/officeart/2005/8/layout/default"/>
    <dgm:cxn modelId="{FDA0BEB3-9206-4877-B766-F1AF4ECDAF42}" type="presParOf" srcId="{66C67895-DB30-BD43-BFA7-F02AE8ED8B3E}" destId="{74FF0779-3689-D14A-B887-1C0D3880374F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E547BC-1B70-7740-B596-115A21B58511}">
      <dsp:nvSpPr>
        <dsp:cNvPr id="0" name=""/>
        <dsp:cNvSpPr/>
      </dsp:nvSpPr>
      <dsp:spPr>
        <a:xfrm>
          <a:off x="254198" y="1995"/>
          <a:ext cx="3230438" cy="19382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Praise positive behaviors </a:t>
          </a:r>
        </a:p>
      </dsp:txBody>
      <dsp:txXfrm>
        <a:off x="254198" y="1995"/>
        <a:ext cx="3230438" cy="1938263"/>
      </dsp:txXfrm>
    </dsp:sp>
    <dsp:sp modelId="{649B4A06-BD62-4B71-9F51-9E9E10D7F385}">
      <dsp:nvSpPr>
        <dsp:cNvPr id="0" name=""/>
        <dsp:cNvSpPr/>
      </dsp:nvSpPr>
      <dsp:spPr>
        <a:xfrm>
          <a:off x="3807680" y="1995"/>
          <a:ext cx="3230438" cy="19382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Use concrete language</a:t>
          </a:r>
        </a:p>
      </dsp:txBody>
      <dsp:txXfrm>
        <a:off x="3807680" y="1995"/>
        <a:ext cx="3230438" cy="1938263"/>
      </dsp:txXfrm>
    </dsp:sp>
    <dsp:sp modelId="{C078C770-34F4-9146-A004-7942AE84C634}">
      <dsp:nvSpPr>
        <dsp:cNvPr id="0" name=""/>
        <dsp:cNvSpPr/>
      </dsp:nvSpPr>
      <dsp:spPr>
        <a:xfrm>
          <a:off x="7361163" y="1995"/>
          <a:ext cx="3230438" cy="19382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Offer choices</a:t>
          </a:r>
        </a:p>
      </dsp:txBody>
      <dsp:txXfrm>
        <a:off x="7361163" y="1995"/>
        <a:ext cx="3230438" cy="1938263"/>
      </dsp:txXfrm>
    </dsp:sp>
    <dsp:sp modelId="{808F4831-4F0C-4345-A76B-67A86AC77A4A}">
      <dsp:nvSpPr>
        <dsp:cNvPr id="0" name=""/>
        <dsp:cNvSpPr/>
      </dsp:nvSpPr>
      <dsp:spPr>
        <a:xfrm>
          <a:off x="254198" y="2263302"/>
          <a:ext cx="3230438" cy="19382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Provide encouragement and suggestions</a:t>
          </a:r>
        </a:p>
      </dsp:txBody>
      <dsp:txXfrm>
        <a:off x="254198" y="2263302"/>
        <a:ext cx="3230438" cy="1938263"/>
      </dsp:txXfrm>
    </dsp:sp>
    <dsp:sp modelId="{E7556F09-E71F-534E-857E-F3BFD944206F}">
      <dsp:nvSpPr>
        <dsp:cNvPr id="0" name=""/>
        <dsp:cNvSpPr/>
      </dsp:nvSpPr>
      <dsp:spPr>
        <a:xfrm>
          <a:off x="3807680" y="2263302"/>
          <a:ext cx="3230438" cy="19382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Provide rationale for instructions</a:t>
          </a:r>
        </a:p>
      </dsp:txBody>
      <dsp:txXfrm>
        <a:off x="3807680" y="2263302"/>
        <a:ext cx="3230438" cy="1938263"/>
      </dsp:txXfrm>
    </dsp:sp>
    <dsp:sp modelId="{74FF0779-3689-D14A-B887-1C0D3880374F}">
      <dsp:nvSpPr>
        <dsp:cNvPr id="0" name=""/>
        <dsp:cNvSpPr/>
      </dsp:nvSpPr>
      <dsp:spPr>
        <a:xfrm>
          <a:off x="7361163" y="2263302"/>
          <a:ext cx="3230438" cy="19382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Give space when needed</a:t>
          </a:r>
        </a:p>
      </dsp:txBody>
      <dsp:txXfrm>
        <a:off x="7361163" y="2263302"/>
        <a:ext cx="3230438" cy="19382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89804-500F-B540-AEFC-A76DD4222182}" type="datetimeFigureOut">
              <a:rPr lang="en-US" smtClean="0"/>
              <a:t>2/22/2023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FB1F39-FE72-6647-9239-D15764CF73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80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546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255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1000"/>
              </a:spcBef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7019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069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1000"/>
              </a:spcBef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123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spcBef>
                <a:spcPts val="500"/>
              </a:spcBef>
              <a:buFont typeface="Arial,Sans-Serif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73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1000"/>
              </a:spcBef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919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064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202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6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18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8054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6186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235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6794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1171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4960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6799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383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2661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1128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5486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186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577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8900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21261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0297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900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0" y="4219402"/>
            <a:ext cx="12192000" cy="616917"/>
          </a:xfrm>
        </p:spPr>
        <p:txBody>
          <a:bodyPr>
            <a:noAutofit/>
          </a:bodyPr>
          <a:lstStyle>
            <a:lvl1pPr algn="ctr">
              <a:defRPr sz="4400" b="0" i="0">
                <a:solidFill>
                  <a:srgbClr val="00AA65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  <a:br>
              <a:rPr lang="en-US"/>
            </a:b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/>
          </p:nvPr>
        </p:nvSpPr>
        <p:spPr>
          <a:xfrm>
            <a:off x="0" y="5006975"/>
            <a:ext cx="12192000" cy="1223963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2pPr>
            <a:lvl3pPr marL="9144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3pPr>
            <a:lvl4pPr marL="13716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4pPr>
            <a:lvl5pPr marL="18288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700" y="704818"/>
            <a:ext cx="2757694" cy="2298078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>
            <a:off x="2286000" y="3505200"/>
            <a:ext cx="7721600" cy="0"/>
          </a:xfrm>
          <a:prstGeom prst="line">
            <a:avLst/>
          </a:prstGeom>
          <a:ln>
            <a:solidFill>
              <a:srgbClr val="06038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 userDrawn="1"/>
        </p:nvSpPr>
        <p:spPr>
          <a:xfrm>
            <a:off x="-889000" y="6572250"/>
            <a:ext cx="13779500" cy="571500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150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2384362"/>
            <a:ext cx="2757694" cy="229807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4292600" y="0"/>
            <a:ext cx="8013700" cy="7150100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0" y="936873"/>
            <a:ext cx="5480049" cy="5427103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292600" y="3186843"/>
            <a:ext cx="8013700" cy="616917"/>
          </a:xfrm>
        </p:spPr>
        <p:txBody>
          <a:bodyPr>
            <a:noAutofit/>
          </a:bodyPr>
          <a:lstStyle>
            <a:lvl1pPr algn="ctr">
              <a:defRPr sz="40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  <a:br>
              <a:rPr lang="en-US"/>
            </a:b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/>
          </p:nvPr>
        </p:nvSpPr>
        <p:spPr>
          <a:xfrm>
            <a:off x="4292600" y="3912151"/>
            <a:ext cx="8013700" cy="1223963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2pPr>
            <a:lvl3pPr marL="9144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3pPr>
            <a:lvl4pPr marL="13716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4pPr>
            <a:lvl5pPr marL="18288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R &amp; Text 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5600700" y="1222827"/>
            <a:ext cx="6210300" cy="4541780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711200" y="1222826"/>
            <a:ext cx="4673600" cy="45417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lnSpc>
                <a:spcPct val="100000"/>
              </a:lnSpc>
              <a:buNone/>
              <a:defRPr sz="20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lnSpc>
                <a:spcPct val="100000"/>
              </a:lnSpc>
              <a:buNone/>
              <a:defRPr sz="18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half" idx="11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9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L &amp; Text 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11198" y="1236083"/>
            <a:ext cx="6273801" cy="4627516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7277100" y="1236082"/>
            <a:ext cx="4079460" cy="462751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lnSpc>
                <a:spcPct val="100000"/>
              </a:lnSpc>
              <a:buNone/>
              <a:defRPr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lnSpc>
                <a:spcPct val="100000"/>
              </a:lnSpc>
              <a:buNone/>
              <a:defRPr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lnSpc>
                <a:spcPct val="100000"/>
              </a:lnSpc>
              <a:buNone/>
              <a:defRPr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lnSpc>
                <a:spcPct val="100000"/>
              </a:lnSpc>
              <a:buNone/>
              <a:defRPr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11198" y="1236083"/>
            <a:ext cx="10718802" cy="4627516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11198" y="1236083"/>
            <a:ext cx="4991102" cy="4627516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222998" y="1236083"/>
            <a:ext cx="5092702" cy="4627516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3900" y="1257439"/>
            <a:ext cx="10845800" cy="420356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lnSpc>
                <a:spcPct val="100000"/>
              </a:lnSpc>
              <a:buNone/>
              <a:defRPr sz="20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lnSpc>
                <a:spcPct val="100000"/>
              </a:lnSpc>
              <a:buNone/>
              <a:defRPr sz="18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Rectangle 13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294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601982"/>
            <a:ext cx="12192000" cy="1079362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0" y="3937000"/>
            <a:ext cx="12192000" cy="13081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1655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601982"/>
            <a:ext cx="12192000" cy="1079362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0" y="3937000"/>
            <a:ext cx="12192000" cy="13081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813F7-9668-B648-87A8-37BEEB5AC594}" type="datetimeFigureOut">
              <a:rPr lang="en-US" smtClean="0"/>
              <a:t>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392A7-E29D-454A-BA25-6F36538AE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417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4" r:id="rId3"/>
    <p:sldLayoutId id="2147483656" r:id="rId4"/>
    <p:sldLayoutId id="2147483657" r:id="rId5"/>
    <p:sldLayoutId id="2147483658" r:id="rId6"/>
    <p:sldLayoutId id="2147483652" r:id="rId7"/>
    <p:sldLayoutId id="2147483655" r:id="rId8"/>
    <p:sldLayoutId id="214748365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sv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sv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Effective Communication to </a:t>
            </a:r>
            <a:br>
              <a:rPr lang="en-US"/>
            </a:br>
            <a:r>
              <a:rPr lang="en-US"/>
              <a:t>Prevent Challenging Behaviors</a:t>
            </a:r>
          </a:p>
        </p:txBody>
      </p:sp>
    </p:spTree>
    <p:extLst>
      <p:ext uri="{BB962C8B-B14F-4D97-AF65-F5344CB8AC3E}">
        <p14:creationId xmlns:p14="http://schemas.microsoft.com/office/powerpoint/2010/main" val="1062247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Logo&#10;&#10;Description automatically generated">
            <a:extLst>
              <a:ext uri="{FF2B5EF4-FFF2-40B4-BE49-F238E27FC236}">
                <a16:creationId xmlns:a16="http://schemas.microsoft.com/office/drawing/2014/main" id="{263B7290-7432-54E1-BEA8-470CAFE6552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11200" y="1430760"/>
            <a:ext cx="4673600" cy="4125912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A4C2A-F077-967A-477C-2F217531EB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90977" y="582080"/>
            <a:ext cx="3714092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>
                <a:latin typeface="Arial"/>
                <a:cs typeface="Arial"/>
              </a:rPr>
              <a:t>DISCLAIMERS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5C69982-BC2D-9B46-74D3-02CC269EB5DE}"/>
              </a:ext>
            </a:extLst>
          </p:cNvPr>
          <p:cNvSpPr txBox="1">
            <a:spLocks/>
          </p:cNvSpPr>
          <p:nvPr/>
        </p:nvSpPr>
        <p:spPr>
          <a:xfrm>
            <a:off x="6306165" y="1236082"/>
            <a:ext cx="5050395" cy="46275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It is reasonable to expect that the people with whom you work will experience challenges and, as a result, display disruptive and sometimes unsafe behaviors.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These communication strategies will have varying results depending on the situation.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This probably won't be brand new information to you.</a:t>
            </a:r>
            <a:endParaRPr lang="en-US"/>
          </a:p>
          <a:p>
            <a:pPr marL="342900" indent="-342900">
              <a:buFont typeface="Arial"/>
              <a:buChar char="•"/>
            </a:pPr>
            <a:endParaRPr lang="en-US"/>
          </a:p>
          <a:p>
            <a:pPr marL="342900" indent="-342900">
              <a:buFont typeface="Arial"/>
              <a:buChar char="•"/>
            </a:pPr>
            <a:endParaRPr lang="en-US"/>
          </a:p>
          <a:p>
            <a:pPr marL="342900" indent="-342900">
              <a:buFont typeface="Arial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831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EBFA83-D4DB-4CA0-B229-9E44634D7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A515A1-4D80-430E-BE0A-71A290516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000EB3-3D31-4CDC-029C-F15209942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7016" y="893968"/>
            <a:ext cx="4589328" cy="350009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You chose to work with people who </a:t>
            </a:r>
            <a:r>
              <a:rPr lang="en-US" sz="30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often have</a:t>
            </a:r>
            <a:r>
              <a:rPr lang="en-US" sz="3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challenging behaviors</a:t>
            </a:r>
            <a:r>
              <a:rPr lang="en-US" sz="30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in your job...why?</a:t>
            </a:r>
            <a:endParaRPr lang="en-US" dirty="0">
              <a:solidFill>
                <a:schemeClr val="tx1"/>
              </a:solidFill>
              <a:ea typeface="+mj-ea"/>
              <a:cs typeface="+mj-cs"/>
            </a:endParaRPr>
          </a:p>
        </p:txBody>
      </p:sp>
      <p:pic>
        <p:nvPicPr>
          <p:cNvPr id="5" name="Picture 5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90A24006-5DA8-8B46-53B3-002DD561E7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148" y="983958"/>
            <a:ext cx="4994794" cy="505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34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98263A-0678-419F-8959-1262FBB71E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0021" y="641681"/>
            <a:ext cx="10845800" cy="480316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800" dirty="0">
                <a:latin typeface="Arial"/>
                <a:cs typeface="Arial"/>
              </a:rPr>
              <a:t>Why did you </a:t>
            </a:r>
            <a:r>
              <a:rPr lang="en-US" sz="4800" u="sng" dirty="0">
                <a:latin typeface="Arial"/>
                <a:cs typeface="Arial"/>
              </a:rPr>
              <a:t>get into</a:t>
            </a:r>
            <a:r>
              <a:rPr lang="en-US" sz="4800" dirty="0">
                <a:latin typeface="Arial"/>
                <a:cs typeface="Arial"/>
              </a:rPr>
              <a:t> this profession?</a:t>
            </a:r>
            <a:endParaRPr lang="en-US" sz="4800"/>
          </a:p>
          <a:p>
            <a:pPr algn="ctr"/>
            <a:endParaRPr lang="en-US" sz="4800" dirty="0">
              <a:latin typeface="Arial"/>
              <a:cs typeface="Arial"/>
            </a:endParaRPr>
          </a:p>
          <a:p>
            <a:pPr algn="ctr"/>
            <a:r>
              <a:rPr lang="en-US" sz="4800" dirty="0">
                <a:latin typeface="Arial"/>
                <a:cs typeface="Arial"/>
              </a:rPr>
              <a:t>Why do you </a:t>
            </a:r>
            <a:r>
              <a:rPr lang="en-US" sz="4800" u="sng" dirty="0">
                <a:latin typeface="Arial"/>
                <a:cs typeface="Arial"/>
              </a:rPr>
              <a:t>stay</a:t>
            </a:r>
            <a:r>
              <a:rPr lang="en-US" sz="4800" dirty="0">
                <a:latin typeface="Arial"/>
                <a:cs typeface="Arial"/>
              </a:rPr>
              <a:t> in this profession?</a:t>
            </a:r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3891746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0693BA-8978-4A35-8BA7-0D5AD17580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9523" y="1257439"/>
            <a:ext cx="10860177" cy="47067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latin typeface="Arial"/>
                <a:cs typeface="Arial"/>
              </a:rPr>
              <a:t>Behavior = Communication</a:t>
            </a:r>
            <a:endParaRPr lang="en-US" b="1" dirty="0">
              <a:cs typeface="Arial"/>
            </a:endParaRPr>
          </a:p>
          <a:p>
            <a:pPr marL="342900" indent="-342900">
              <a:buChar char="•"/>
            </a:pPr>
            <a:r>
              <a:rPr lang="en-US" dirty="0">
                <a:latin typeface="Arial"/>
                <a:cs typeface="Arial"/>
              </a:rPr>
              <a:t>Everyone communicates through behavior. This communication may be intentional and direct, or unintentional and indirect.</a:t>
            </a:r>
            <a:endParaRPr lang="en-US" dirty="0"/>
          </a:p>
          <a:p>
            <a:pPr marL="342900" indent="-342900">
              <a:buChar char="•"/>
            </a:pPr>
            <a:r>
              <a:rPr lang="en-US" dirty="0">
                <a:latin typeface="Arial"/>
                <a:cs typeface="Arial"/>
              </a:rPr>
              <a:t>Familiarity enhances our ability to interpret others' communication.</a:t>
            </a:r>
          </a:p>
          <a:p>
            <a:pPr marL="342900" indent="-342900">
              <a:buChar char="•"/>
            </a:pPr>
            <a:r>
              <a:rPr lang="en-US" dirty="0">
                <a:latin typeface="Arial"/>
                <a:cs typeface="Arial"/>
              </a:rPr>
              <a:t>Behavior is even more important in the absence of verbal language.</a:t>
            </a:r>
          </a:p>
          <a:p>
            <a:pPr marL="342900" indent="-342900">
              <a:buChar char="•"/>
            </a:pPr>
            <a:endParaRPr lang="en-US"/>
          </a:p>
          <a:p>
            <a:r>
              <a:rPr lang="en-US" b="1" dirty="0">
                <a:latin typeface="Arial"/>
                <a:cs typeface="Arial"/>
              </a:rPr>
              <a:t>Effective Communication = Respecting Rights</a:t>
            </a:r>
            <a:endParaRPr lang="en-US" b="1" dirty="0">
              <a:cs typeface="Arial"/>
            </a:endParaRPr>
          </a:p>
          <a:p>
            <a:pPr marL="342900" indent="-342900">
              <a:buChar char="•"/>
            </a:pPr>
            <a:r>
              <a:rPr lang="en-US" dirty="0">
                <a:latin typeface="Arial"/>
                <a:cs typeface="Arial"/>
              </a:rPr>
              <a:t>It can be difficult to balance giving directions/commands while respecting consumers' rights.</a:t>
            </a:r>
          </a:p>
          <a:p>
            <a:pPr marL="342900" indent="-342900">
              <a:buChar char="•"/>
            </a:pPr>
            <a:r>
              <a:rPr lang="en-US" dirty="0">
                <a:latin typeface="Arial"/>
                <a:cs typeface="Arial"/>
              </a:rPr>
              <a:t>However, direct communication can be supportive and respectful.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B3FCA-ABD6-4E83-A416-DD36EE259196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/>
          <a:lstStyle/>
          <a:p>
            <a:r>
              <a:rPr lang="en-US"/>
              <a:t>Overview of Communication</a:t>
            </a:r>
          </a:p>
        </p:txBody>
      </p:sp>
    </p:spTree>
    <p:extLst>
      <p:ext uri="{BB962C8B-B14F-4D97-AF65-F5344CB8AC3E}">
        <p14:creationId xmlns:p14="http://schemas.microsoft.com/office/powerpoint/2010/main" val="128456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BACBF97-6EC3-4691-A0DB-B3E794B1EEC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It’s easier to accept instruction from someone you trust and from someone you have had recent, positive interactions with.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Seek and create positive interactions, especially before giving directions.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Find topics to connect on. Take time to talk about the consumer’s interest.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Give meaningful compliments.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D4634-ACDB-4270-9A12-E143E826A5B9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Relationship Building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59C434-BA7C-411F-85B0-15E092D0FC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818" y="1899557"/>
            <a:ext cx="4839253" cy="3058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01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98263A-0678-419F-8959-1262FBB71E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0021" y="641681"/>
            <a:ext cx="10845800" cy="420356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endParaRPr lang="en-US" sz="7200"/>
          </a:p>
          <a:p>
            <a:pPr algn="ctr"/>
            <a:r>
              <a:rPr lang="en-US" sz="7200">
                <a:latin typeface="Arial"/>
                <a:cs typeface="Arial"/>
              </a:rPr>
              <a:t>How do you build relationships with consumers?</a:t>
            </a:r>
          </a:p>
        </p:txBody>
      </p:sp>
    </p:spTree>
    <p:extLst>
      <p:ext uri="{BB962C8B-B14F-4D97-AF65-F5344CB8AC3E}">
        <p14:creationId xmlns:p14="http://schemas.microsoft.com/office/powerpoint/2010/main" val="2283887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1">
            <a:extLst>
              <a:ext uri="{FF2B5EF4-FFF2-40B4-BE49-F238E27FC236}">
                <a16:creationId xmlns:a16="http://schemas.microsoft.com/office/drawing/2014/main" id="{A1F2315E-128B-91AA-F98D-BF48C34B5699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49343240"/>
              </p:ext>
            </p:extLst>
          </p:nvPr>
        </p:nvGraphicFramePr>
        <p:xfrm>
          <a:off x="673100" y="1327443"/>
          <a:ext cx="10845800" cy="4203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419C7-F3CA-41C9-AFC4-9344704EF1B4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/>
          <a:lstStyle/>
          <a:p>
            <a:r>
              <a:rPr lang="en-US"/>
              <a:t>Communication Strategies</a:t>
            </a:r>
          </a:p>
        </p:txBody>
      </p:sp>
    </p:spTree>
    <p:extLst>
      <p:ext uri="{BB962C8B-B14F-4D97-AF65-F5344CB8AC3E}">
        <p14:creationId xmlns:p14="http://schemas.microsoft.com/office/powerpoint/2010/main" val="3292372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BEF1F5-FFC8-42C5-8E48-FE9B8235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5441" y="1414501"/>
            <a:ext cx="4831186" cy="4627517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/>
              <a:t>Give tons and tons of praise for safe and appropriate behaviors.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/>
              <a:t>Look for even small improvements that can be praised.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/>
              <a:t>Use an exaggerated tone to distinguish praise from normal attention, without being patronizing.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/>
              <a:t>Be specific and tell the consumer what they did well.</a:t>
            </a:r>
          </a:p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64E42C-904E-44FF-9829-1DFA48C3764F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7667690" cy="436909"/>
          </a:xfrm>
        </p:spPr>
        <p:txBody>
          <a:bodyPr/>
          <a:lstStyle/>
          <a:p>
            <a:r>
              <a:rPr lang="en-US"/>
              <a:t>How to…give praise for positives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93DA4F69-06CC-E390-95B6-08E8CC9DF8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461464" y="800534"/>
            <a:ext cx="3108960" cy="3868615"/>
          </a:xfrm>
          <a:prstGeom prst="rect">
            <a:avLst/>
          </a:prstGeom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F9FA809D-2573-1044-546E-0DA32A1358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6228704" y="2835317"/>
            <a:ext cx="3108960" cy="291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103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D61F2-0F29-5F45-F147-FC8F1655D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9915" y="1495889"/>
            <a:ext cx="3880655" cy="44544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latin typeface="Arial"/>
                <a:cs typeface="Arial"/>
              </a:rPr>
              <a:t>Not quite... </a:t>
            </a:r>
          </a:p>
          <a:p>
            <a:endParaRPr lang="en-US" b="1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”Great work!”</a:t>
            </a: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“Thank you.”</a:t>
            </a:r>
            <a:endParaRPr lang="en-US"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"I'm glad you didn't yell at me this time."</a:t>
            </a:r>
          </a:p>
          <a:p>
            <a:endParaRPr lang="en-US">
              <a:latin typeface="Arial"/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199" y="582080"/>
            <a:ext cx="8974667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Examples of Giving Praise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>
                <a:latin typeface="Arial"/>
                <a:cs typeface="Arial"/>
              </a:rPr>
              <a:t>That's it!</a:t>
            </a:r>
          </a:p>
          <a:p>
            <a:endParaRPr lang="en-US" b="1">
              <a:cs typeface="Arial"/>
            </a:endParaRPr>
          </a:p>
          <a:p>
            <a:pPr algn="ctr"/>
            <a:r>
              <a:rPr lang="en-US">
                <a:cs typeface="Arial"/>
              </a:rPr>
              <a:t>“You did a great job putting your dish away!”</a:t>
            </a:r>
          </a:p>
          <a:p>
            <a:pPr algn="ctr"/>
            <a:endParaRPr lang="en-US">
              <a:cs typeface="Arial"/>
            </a:endParaRPr>
          </a:p>
          <a:p>
            <a:pPr algn="ctr"/>
            <a:r>
              <a:rPr lang="en-US">
                <a:cs typeface="Arial"/>
              </a:rPr>
              <a:t>“Thank you for telling me you’re upset and need time to yourself.”</a:t>
            </a: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??</a:t>
            </a:r>
            <a:endParaRPr lang="en-US"/>
          </a:p>
          <a:p>
            <a:pPr algn="ctr"/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821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BEF1F5-FFC8-42C5-8E48-FE9B8235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403159"/>
            <a:ext cx="4831186" cy="43339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Concrete language is specific and clear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When giving instructions, concrete language helps avoid confusion </a:t>
            </a:r>
            <a:endParaRPr lang="en-US" sz="24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Keeps expectations clear </a:t>
            </a:r>
            <a:endParaRPr lang="en-US" sz="24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Phrase instructions as what </a:t>
            </a:r>
            <a:r>
              <a:rPr lang="en-US" sz="2400" i="1">
                <a:latin typeface="Arial"/>
                <a:cs typeface="Arial"/>
              </a:rPr>
              <a:t>to do</a:t>
            </a:r>
            <a:r>
              <a:rPr lang="en-US" sz="2400">
                <a:latin typeface="Arial"/>
                <a:cs typeface="Arial"/>
              </a:rPr>
              <a:t> rather than what </a:t>
            </a:r>
            <a:r>
              <a:rPr lang="en-US" sz="2400" i="1">
                <a:latin typeface="Arial"/>
                <a:cs typeface="Arial"/>
              </a:rPr>
              <a:t>not </a:t>
            </a:r>
            <a:r>
              <a:rPr lang="en-US" sz="2400">
                <a:latin typeface="Arial"/>
                <a:cs typeface="Arial"/>
              </a:rPr>
              <a:t>to do </a:t>
            </a:r>
            <a:endParaRPr lang="en-US" sz="240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64E42C-904E-44FF-9829-1DFA48C3764F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11002380" cy="436909"/>
          </a:xfrm>
        </p:spPr>
        <p:txBody>
          <a:bodyPr/>
          <a:lstStyle/>
          <a:p>
            <a:r>
              <a:rPr lang="en-US"/>
              <a:t>How to…use concrete language</a:t>
            </a:r>
          </a:p>
        </p:txBody>
      </p:sp>
      <p:pic>
        <p:nvPicPr>
          <p:cNvPr id="1028" name="Picture 4" descr="Abstract vs Concrete Language: Example Words and Paragraphs">
            <a:extLst>
              <a:ext uri="{FF2B5EF4-FFF2-40B4-BE49-F238E27FC236}">
                <a16:creationId xmlns:a16="http://schemas.microsoft.com/office/drawing/2014/main" id="{F0A24527-9046-B48F-E933-888C281C5F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8"/>
          <a:stretch/>
        </p:blipFill>
        <p:spPr bwMode="auto">
          <a:xfrm>
            <a:off x="6649616" y="1402080"/>
            <a:ext cx="5240671" cy="440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038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D61F2-0F29-5F45-F147-FC8F1655D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9915" y="1495889"/>
            <a:ext cx="3880655" cy="44544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latin typeface="Arial"/>
                <a:cs typeface="Arial"/>
              </a:rPr>
              <a:t>Not quite... </a:t>
            </a:r>
          </a:p>
          <a:p>
            <a:endParaRPr lang="en-US" b="1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”Please behave in the store.”</a:t>
            </a: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“Clean up after dinner please.” </a:t>
            </a:r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Examples of Concrete Language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>
                <a:latin typeface="Arial"/>
                <a:cs typeface="Arial"/>
              </a:rPr>
              <a:t>That's it!</a:t>
            </a:r>
          </a:p>
          <a:p>
            <a:endParaRPr lang="en-US" b="1">
              <a:cs typeface="Arial"/>
            </a:endParaRPr>
          </a:p>
          <a:p>
            <a:pPr algn="ctr"/>
            <a:r>
              <a:rPr lang="en-US">
                <a:cs typeface="Arial"/>
              </a:rPr>
              <a:t>“When we go into the store, please keep your hands on the cart.”</a:t>
            </a:r>
          </a:p>
          <a:p>
            <a:pPr marL="342900" indent="-342900">
              <a:buFont typeface="Arial"/>
              <a:buChar char="•"/>
            </a:pPr>
            <a:endParaRPr lang="en-US"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?? </a:t>
            </a:r>
            <a:endParaRPr lang="en-US"/>
          </a:p>
          <a:p>
            <a:pPr algn="ctr"/>
            <a:endParaRPr lang="en-US">
              <a:cs typeface="Arial"/>
            </a:endParaRPr>
          </a:p>
          <a:p>
            <a:pPr algn="ctr"/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827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BEF1F5-FFC8-42C5-8E48-FE9B8235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92239" y="1623059"/>
            <a:ext cx="5361093" cy="395966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/>
              <a:t>Choices promote autonomy and independence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/>
              <a:t>Choices require less critical thinking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/>
              <a:t>Gives the opportunity to remain in control and demonstrate positive behaviors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Choices can lead to the same desired outcome  </a:t>
            </a:r>
            <a:endParaRPr lang="en-US" sz="240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64E42C-904E-44FF-9829-1DFA48C3764F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9474522" cy="436909"/>
          </a:xfrm>
        </p:spPr>
        <p:txBody>
          <a:bodyPr/>
          <a:lstStyle/>
          <a:p>
            <a:r>
              <a:rPr lang="en-US"/>
              <a:t>How to…give choices and offer suggestions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2F240947-4441-853B-AAB2-36A9693B32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711200" y="1623060"/>
            <a:ext cx="4988561" cy="395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041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D61F2-0F29-5F45-F147-FC8F1655D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8137" y="1495889"/>
            <a:ext cx="3852433" cy="333968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latin typeface="Arial"/>
                <a:cs typeface="Arial"/>
              </a:rPr>
              <a:t>Not quite... </a:t>
            </a:r>
          </a:p>
          <a:p>
            <a:endParaRPr lang="en-US" b="1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“What would you like to wear today?”</a:t>
            </a: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“You should clean your room today.” </a:t>
            </a: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endParaRPr lang="en-US" b="1">
              <a:latin typeface="Arial"/>
              <a:cs typeface="Arial"/>
            </a:endParaRPr>
          </a:p>
          <a:p>
            <a:pPr algn="ctr"/>
            <a:endParaRPr lang="en-US"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Examples of Giving Choices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3438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>
                <a:latin typeface="Arial"/>
                <a:cs typeface="Arial"/>
              </a:rPr>
              <a:t>That's it!</a:t>
            </a:r>
          </a:p>
          <a:p>
            <a:endParaRPr lang="en-US" b="1">
              <a:cs typeface="Arial"/>
            </a:endParaRPr>
          </a:p>
          <a:p>
            <a:pPr algn="ctr"/>
            <a:r>
              <a:rPr lang="en-US">
                <a:cs typeface="Arial"/>
              </a:rPr>
              <a:t>“Would you like to wear your blue shirt or green shirt today?”</a:t>
            </a:r>
          </a:p>
          <a:p>
            <a:pPr algn="ctr"/>
            <a:endParaRPr lang="en-US"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??</a:t>
            </a:r>
            <a:endParaRPr lang="en-US">
              <a:cs typeface="Arial"/>
            </a:endParaRPr>
          </a:p>
          <a:p>
            <a:pPr algn="ctr"/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68F116-218A-AA84-6226-6F6316606A17}"/>
              </a:ext>
            </a:extLst>
          </p:cNvPr>
          <p:cNvSpPr txBox="1"/>
          <p:nvPr/>
        </p:nvSpPr>
        <p:spPr>
          <a:xfrm>
            <a:off x="1199444" y="5221111"/>
            <a:ext cx="10851444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Calibri"/>
              </a:rPr>
              <a:t>Choices can relate to: what, how, when, level of independence, etc.</a:t>
            </a:r>
          </a:p>
        </p:txBody>
      </p:sp>
    </p:spTree>
    <p:extLst>
      <p:ext uri="{BB962C8B-B14F-4D97-AF65-F5344CB8AC3E}">
        <p14:creationId xmlns:p14="http://schemas.microsoft.com/office/powerpoint/2010/main" val="2951468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717B1-3643-4FB8-A75A-A9E7F74E70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222826"/>
            <a:ext cx="4673600" cy="477912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Reminder: be concrete, give choices, praise behaviors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Phrase instructions positively, telling the consumer what </a:t>
            </a:r>
            <a:r>
              <a:rPr lang="en-US" i="1">
                <a:latin typeface="Arial"/>
                <a:cs typeface="Arial"/>
              </a:rPr>
              <a:t>to</a:t>
            </a:r>
            <a:r>
              <a:rPr lang="en-US">
                <a:latin typeface="Arial"/>
                <a:cs typeface="Arial"/>
              </a:rPr>
              <a:t> do rather than what </a:t>
            </a:r>
            <a:r>
              <a:rPr lang="en-US" i="1">
                <a:latin typeface="Arial"/>
                <a:cs typeface="Arial"/>
              </a:rPr>
              <a:t>not</a:t>
            </a:r>
            <a:r>
              <a:rPr lang="en-US">
                <a:latin typeface="Arial"/>
                <a:cs typeface="Arial"/>
              </a:rPr>
              <a:t> to do.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Describe the reason first.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Give one step at a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Allow the consumer time to respond.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Give corrective feedback selectively.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69468B-8155-4776-936B-CC51869B45C7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How to…give instructions</a:t>
            </a:r>
          </a:p>
        </p:txBody>
      </p:sp>
      <p:pic>
        <p:nvPicPr>
          <p:cNvPr id="8" name="Picture 8" descr="Native American women teaching women">
            <a:extLst>
              <a:ext uri="{FF2B5EF4-FFF2-40B4-BE49-F238E27FC236}">
                <a16:creationId xmlns:a16="http://schemas.microsoft.com/office/drawing/2014/main" id="{A0741E5E-A607-DF5F-887C-A8BDDB54D48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l="14831" r="14831"/>
          <a:stretch/>
        </p:blipFill>
        <p:spPr/>
      </p:pic>
    </p:spTree>
    <p:extLst>
      <p:ext uri="{BB962C8B-B14F-4D97-AF65-F5344CB8AC3E}">
        <p14:creationId xmlns:p14="http://schemas.microsoft.com/office/powerpoint/2010/main" val="3420093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98263A-0678-419F-8959-1262FBB71E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0021" y="641681"/>
            <a:ext cx="10845800" cy="4203561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algn="ctr"/>
            <a:endParaRPr lang="en-US" sz="7200"/>
          </a:p>
          <a:p>
            <a:pPr algn="ctr"/>
            <a:r>
              <a:rPr lang="en-US" sz="7200" dirty="0">
                <a:latin typeface="Arial"/>
                <a:cs typeface="Arial"/>
              </a:rPr>
              <a:t>What does this mean?</a:t>
            </a:r>
          </a:p>
          <a:p>
            <a:pPr algn="ctr"/>
            <a:endParaRPr lang="en-US" sz="7200" dirty="0"/>
          </a:p>
          <a:p>
            <a:pPr algn="ctr"/>
            <a:r>
              <a:rPr lang="en-US" sz="7200" dirty="0">
                <a:latin typeface="Arial"/>
                <a:cs typeface="Arial"/>
              </a:rPr>
              <a:t>"Don't ever not stop taking your meds."</a:t>
            </a:r>
            <a:endParaRPr lang="en-US" sz="7200" dirty="0"/>
          </a:p>
          <a:p>
            <a:pPr algn="ctr"/>
            <a:endParaRPr lang="en-US" sz="7200"/>
          </a:p>
        </p:txBody>
      </p:sp>
    </p:spTree>
    <p:extLst>
      <p:ext uri="{BB962C8B-B14F-4D97-AF65-F5344CB8AC3E}">
        <p14:creationId xmlns:p14="http://schemas.microsoft.com/office/powerpoint/2010/main" val="42015578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D61F2-0F29-5F45-F147-FC8F1655D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9915" y="1495889"/>
            <a:ext cx="3880655" cy="445446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b="1">
                <a:latin typeface="Arial"/>
                <a:cs typeface="Arial"/>
              </a:rPr>
              <a:t>Not quite... </a:t>
            </a:r>
          </a:p>
          <a:p>
            <a:endParaRPr lang="en-US" b="1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"It's time to clean up now."</a:t>
            </a:r>
            <a:endParaRPr lang="en-US"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"Thank you for getting ready."</a:t>
            </a: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"It's not nice to say that to people."</a:t>
            </a:r>
          </a:p>
          <a:p>
            <a:endParaRPr lang="en-US">
              <a:latin typeface="Arial"/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Examples of Giving Instructions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>
                <a:latin typeface="Arial"/>
                <a:cs typeface="Arial"/>
              </a:rPr>
              <a:t>That's it!</a:t>
            </a:r>
          </a:p>
          <a:p>
            <a:endParaRPr lang="en-US" b="1"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“Do you want to put your plate in the sink now or after you take your meds?"</a:t>
            </a:r>
            <a:endParaRPr lang="en-US"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"We are going to the store soon, please put your shoes on."</a:t>
            </a: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??</a:t>
            </a:r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855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69613-70BA-BC17-5995-2BD18151B3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409" y="1257439"/>
            <a:ext cx="10858291" cy="479067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Read each step below carefully. Then follow the instructions.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Type your name in the chat window.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Change your screen by clicking "View" and selecting "Together Mode." On the bottom left, change the scene. Then go back to Gallery View.</a:t>
            </a:r>
            <a:endParaRPr lang="en-US" sz="2000">
              <a:cs typeface="Arial"/>
            </a:endParaRPr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Raise your hand, wait 5 seconds, and then lower your hand.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Stop sitting down.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Type your favorite color in the chat, but only if it's blue.</a:t>
            </a:r>
            <a:endParaRPr lang="en-US" sz="2000"/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If today is Wednesday, give a thumbs up reaction but count backwards from 10 first.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Type in the chat "I am on number 8" so that we can check our timing.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Do the opposite of what your camera setting currently is. </a:t>
            </a:r>
            <a:endParaRPr lang="en-US" sz="2000"/>
          </a:p>
          <a:p>
            <a:pPr marL="457200" indent="-457200">
              <a:buAutoNum type="arabicPeriod"/>
            </a:pPr>
            <a:r>
              <a:rPr lang="en-US" sz="2000">
                <a:latin typeface="Arial"/>
                <a:cs typeface="Arial"/>
              </a:rPr>
              <a:t>Once you've read each step carefully, skip steps 2 through 9. Then add a gif or emoji to the chat that represents your current mood.</a:t>
            </a:r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endParaRPr lang="en-US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8AA965BC-4433-1193-404C-88A067897C60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latin typeface="Arial"/>
                <a:cs typeface="Arial"/>
              </a:rPr>
              <a:t>Giving Instructions Activity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250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FF38DE1-66FE-4CD4-BF39-CF8083EDCE6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5642" r="15642"/>
          <a:stretch>
            <a:fillRect/>
          </a:stretch>
        </p:blipFill>
        <p:spPr>
          <a:xfrm>
            <a:off x="6299200" y="1222375"/>
            <a:ext cx="5511800" cy="454183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EB84D-2663-4A5F-AE18-4AE84F6ACC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222826"/>
            <a:ext cx="4927600" cy="48198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Speak calmly, respectfully, and give consumers dignity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Respond slowly and patiently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Gentle tones for encouragement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Firm, direct tone in a lower register for safety issues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Use personal coping strategies to regulate </a:t>
            </a:r>
            <a:r>
              <a:rPr lang="en-US" i="1"/>
              <a:t>your own</a:t>
            </a:r>
            <a:r>
              <a:rPr lang="en-US"/>
              <a:t> emotions before accidently responding in a negative tone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264C50-F877-4F17-A1D9-2D8BAF601264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How to…use an effective tone</a:t>
            </a:r>
          </a:p>
        </p:txBody>
      </p:sp>
    </p:spTree>
    <p:extLst>
      <p:ext uri="{BB962C8B-B14F-4D97-AF65-F5344CB8AC3E}">
        <p14:creationId xmlns:p14="http://schemas.microsoft.com/office/powerpoint/2010/main" val="8271177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D61F2-0F29-5F45-F147-FC8F1655D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9915" y="1495889"/>
            <a:ext cx="3880655" cy="44544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latin typeface="Arial"/>
                <a:cs typeface="Arial"/>
              </a:rPr>
              <a:t>Not quite... </a:t>
            </a:r>
          </a:p>
          <a:p>
            <a:endParaRPr lang="en-US" b="1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"Why are you talking to me like that?! I don't know what you want."</a:t>
            </a:r>
            <a:endParaRPr lang="en-US"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"Can you please not grab my neck?"</a:t>
            </a:r>
          </a:p>
          <a:p>
            <a:endParaRPr lang="en-US">
              <a:latin typeface="Arial"/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88110" y="582080"/>
            <a:ext cx="7501080" cy="47154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Examples of Using an Effective Tone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>
                <a:latin typeface="Arial"/>
                <a:cs typeface="Arial"/>
              </a:rPr>
              <a:t>That's it!</a:t>
            </a:r>
          </a:p>
          <a:p>
            <a:endParaRPr lang="en-US" b="1"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“Kate, can you tell me if you need to go to the bathroom, to eat, or something else?"</a:t>
            </a:r>
            <a:endParaRPr lang="en-US">
              <a:cs typeface="Arial"/>
            </a:endParaRPr>
          </a:p>
          <a:p>
            <a:pPr algn="ctr"/>
            <a:endParaRPr lang="en-US"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??</a:t>
            </a:r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569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5" descr="Questions with solid fill">
            <a:extLst>
              <a:ext uri="{FF2B5EF4-FFF2-40B4-BE49-F238E27FC236}">
                <a16:creationId xmlns:a16="http://schemas.microsoft.com/office/drawing/2014/main" id="{E2B65C89-6AD0-0A16-7C0A-DD78626E5E5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3433" b="13433"/>
          <a:stretch/>
        </p:blipFill>
        <p:spPr>
          <a:xfrm>
            <a:off x="5601277" y="1220619"/>
            <a:ext cx="6210300" cy="4541780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C4642-927D-4EC9-95E5-AEE62B3B1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222826"/>
            <a:ext cx="4673600" cy="473805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If the request cannot be completed as asked, tell the consumer what </a:t>
            </a:r>
            <a:r>
              <a:rPr lang="en-US" i="1" dirty="0">
                <a:latin typeface="Arial"/>
                <a:cs typeface="Arial"/>
              </a:rPr>
              <a:t>can</a:t>
            </a:r>
            <a:r>
              <a:rPr lang="en-US" dirty="0">
                <a:latin typeface="Arial"/>
                <a:cs typeface="Arial"/>
              </a:rPr>
              <a:t> be done rather than stating the request is denied.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Validate the consumer’s emotions if they are upset by the response.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Answer the questions a couple of times or encourage the consumer to answer the question. Then redirect to another activity/topic.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8981C6-1E97-4A3A-9343-079E7D17A351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How to…respond to requests</a:t>
            </a:r>
          </a:p>
        </p:txBody>
      </p:sp>
    </p:spTree>
    <p:extLst>
      <p:ext uri="{BB962C8B-B14F-4D97-AF65-F5344CB8AC3E}">
        <p14:creationId xmlns:p14="http://schemas.microsoft.com/office/powerpoint/2010/main" val="26294642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D61F2-0F29-5F45-F147-FC8F1655D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9915" y="1495889"/>
            <a:ext cx="3880655" cy="44544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latin typeface="Arial"/>
                <a:cs typeface="Arial"/>
              </a:rPr>
              <a:t>Not quite... </a:t>
            </a:r>
          </a:p>
          <a:p>
            <a:endParaRPr lang="en-US" b="1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"No, we can't go to the store."</a:t>
            </a:r>
            <a:endParaRPr lang="en-US"/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"Not right now."</a:t>
            </a:r>
          </a:p>
          <a:p>
            <a:endParaRPr lang="en-US">
              <a:latin typeface="Arial"/>
              <a:cs typeface="Arial"/>
            </a:endParaRPr>
          </a:p>
          <a:p>
            <a:endParaRPr lang="en-US">
              <a:latin typeface="Arial"/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88454" y="582080"/>
            <a:ext cx="8101272" cy="48240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Examples of Responding to Requests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>
                <a:latin typeface="Arial"/>
                <a:cs typeface="Arial"/>
              </a:rPr>
              <a:t>That's it!</a:t>
            </a:r>
          </a:p>
          <a:p>
            <a:endParaRPr lang="en-US" b="1"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“We already went to the store today. The next time we go to the store is on Wednesday. Do you want to play your favorite game or watch a movie instead?"</a:t>
            </a:r>
            <a:endParaRPr lang="en-US">
              <a:cs typeface="Arial"/>
            </a:endParaRPr>
          </a:p>
          <a:p>
            <a:pPr algn="ctr"/>
            <a:endParaRPr lang="en-US">
              <a:latin typeface="Arial"/>
              <a:cs typeface="Arial"/>
            </a:endParaRPr>
          </a:p>
          <a:p>
            <a:pPr algn="ctr"/>
            <a:r>
              <a:rPr lang="en-US">
                <a:latin typeface="Arial"/>
                <a:cs typeface="Arial"/>
              </a:rPr>
              <a:t>??</a:t>
            </a:r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2168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lose-up of fuel gauge">
            <a:extLst>
              <a:ext uri="{FF2B5EF4-FFF2-40B4-BE49-F238E27FC236}">
                <a16:creationId xmlns:a16="http://schemas.microsoft.com/office/drawing/2014/main" id="{91820253-4676-5E79-2E6B-C596BAA998F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t="821" b="821"/>
          <a:stretch/>
        </p:blipFill>
        <p:spPr/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192C7-B24E-AC12-1978-9887A0C0F07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US" dirty="0">
                <a:latin typeface="Arial"/>
                <a:cs typeface="Arial"/>
              </a:rPr>
              <a:t>Know your consumer:</a:t>
            </a:r>
            <a:endParaRPr lang="en-US" dirty="0"/>
          </a:p>
          <a:p>
            <a:pPr marL="800100" lvl="1" indent="-342900">
              <a:buChar char="•"/>
            </a:pPr>
            <a:r>
              <a:rPr lang="en-US" dirty="0">
                <a:latin typeface="Arial"/>
                <a:cs typeface="Arial"/>
              </a:rPr>
              <a:t>Behaviors exhibited when upset</a:t>
            </a:r>
            <a:endParaRPr lang="en-US" dirty="0"/>
          </a:p>
          <a:p>
            <a:pPr marL="800100" lvl="1" indent="-342900">
              <a:buChar char="•"/>
            </a:pPr>
            <a:r>
              <a:rPr lang="en-US" dirty="0">
                <a:latin typeface="Arial"/>
                <a:cs typeface="Arial"/>
              </a:rPr>
              <a:t>Desire for space vs. social interaction</a:t>
            </a:r>
          </a:p>
          <a:p>
            <a:pPr marL="800100" lvl="1" indent="-342900">
              <a:buChar char="•"/>
            </a:pPr>
            <a:r>
              <a:rPr lang="en-US" dirty="0">
                <a:latin typeface="Arial"/>
                <a:cs typeface="Arial"/>
              </a:rPr>
              <a:t>Coping activities and skills</a:t>
            </a:r>
            <a:endParaRPr lang="en-US" dirty="0">
              <a:cs typeface="Arial"/>
            </a:endParaRPr>
          </a:p>
          <a:p>
            <a:pPr marL="1257300" lvl="2">
              <a:buChar char="•"/>
            </a:pPr>
            <a:r>
              <a:rPr lang="en-US" dirty="0">
                <a:latin typeface="Arial"/>
                <a:cs typeface="Arial"/>
              </a:rPr>
              <a:t>Engagement or redirection?</a:t>
            </a:r>
          </a:p>
          <a:p>
            <a:pPr marL="0" lvl="1" indent="457200">
              <a:buChar char="•"/>
            </a:pPr>
            <a:r>
              <a:rPr lang="en-US" sz="2000" dirty="0">
                <a:latin typeface="Arial"/>
                <a:cs typeface="Arial"/>
              </a:rPr>
              <a:t>Use direct, firm language </a:t>
            </a:r>
            <a:endParaRPr lang="en-US" sz="2000" dirty="0">
              <a:cs typeface="Arial"/>
            </a:endParaRPr>
          </a:p>
          <a:p>
            <a:pPr lvl="2" indent="-457200">
              <a:buChar char="•"/>
            </a:pPr>
            <a:r>
              <a:rPr lang="en-US" sz="1600" dirty="0">
                <a:latin typeface="Arial"/>
                <a:cs typeface="Arial"/>
              </a:rPr>
              <a:t>When necessary</a:t>
            </a:r>
            <a:endParaRPr lang="en-US" sz="1600" dirty="0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F971CF-0F05-E846-0D3C-9F9CCCDC3363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11158493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latin typeface="Arial"/>
                <a:cs typeface="Arial"/>
              </a:rPr>
              <a:t>How to...respond to early signs of challenging behaviors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3813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98263A-0678-419F-8959-1262FBB71E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0021" y="641681"/>
            <a:ext cx="10845800" cy="480316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6000">
                <a:latin typeface="Arial"/>
                <a:cs typeface="Arial"/>
              </a:rPr>
              <a:t>What do are some signs in the people you work with that show they are starting to have a hard time?</a:t>
            </a:r>
            <a:endParaRPr lang="en-US" sz="6000"/>
          </a:p>
        </p:txBody>
      </p:sp>
    </p:spTree>
    <p:extLst>
      <p:ext uri="{BB962C8B-B14F-4D97-AF65-F5344CB8AC3E}">
        <p14:creationId xmlns:p14="http://schemas.microsoft.com/office/powerpoint/2010/main" val="27713909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5E002-2EC3-FBC2-653D-4CF67532BCF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Check-in!</a:t>
            </a:r>
            <a:endParaRPr lang="en-US"/>
          </a:p>
          <a:p>
            <a:pPr marL="800100" lvl="1" indent="-342900">
              <a:buChar char="•"/>
            </a:pPr>
            <a:r>
              <a:rPr lang="en-US">
                <a:latin typeface="Arial"/>
                <a:cs typeface="Arial"/>
              </a:rPr>
              <a:t>What is my mood today?</a:t>
            </a:r>
            <a:endParaRPr lang="en-US"/>
          </a:p>
          <a:p>
            <a:pPr marL="800100" lvl="1" indent="-342900">
              <a:buChar char="•"/>
            </a:pPr>
            <a:r>
              <a:rPr lang="en-US">
                <a:latin typeface="Arial"/>
                <a:cs typeface="Arial"/>
              </a:rPr>
              <a:t>How do I tend to communicate when I am in this mood?</a:t>
            </a:r>
            <a:endParaRPr lang="en-US">
              <a:cs typeface="Arial"/>
            </a:endParaRPr>
          </a:p>
          <a:p>
            <a:pPr marL="800100" lvl="1" indent="-342900">
              <a:buChar char="•"/>
            </a:pPr>
            <a:r>
              <a:rPr lang="en-US">
                <a:latin typeface="Arial"/>
                <a:cs typeface="Arial"/>
              </a:rPr>
              <a:t>What do I need from my team today?</a:t>
            </a: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A73E7E-9A03-11C5-5D77-EFF3683F981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11032392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latin typeface="Arial"/>
                <a:cs typeface="Arial"/>
              </a:rPr>
              <a:t>How to...set yourself up for successful communication</a:t>
            </a:r>
            <a:endParaRPr lang="en-US"/>
          </a:p>
        </p:txBody>
      </p:sp>
      <p:pic>
        <p:nvPicPr>
          <p:cNvPr id="8" name="Graphic 8" descr="Watering Plant with solid fill">
            <a:extLst>
              <a:ext uri="{FF2B5EF4-FFF2-40B4-BE49-F238E27FC236}">
                <a16:creationId xmlns:a16="http://schemas.microsoft.com/office/drawing/2014/main" id="{F248245F-974B-FF33-023D-AFD99DC3EBD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3120" b="13120"/>
          <a:stretch/>
        </p:blipFill>
        <p:spPr>
          <a:xfrm>
            <a:off x="708888" y="1237189"/>
            <a:ext cx="6273801" cy="4627516"/>
          </a:xfrm>
        </p:spPr>
      </p:pic>
    </p:spTree>
    <p:extLst>
      <p:ext uri="{BB962C8B-B14F-4D97-AF65-F5344CB8AC3E}">
        <p14:creationId xmlns:p14="http://schemas.microsoft.com/office/powerpoint/2010/main" val="40203280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98263A-0678-419F-8959-1262FBB71E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0021" y="641681"/>
            <a:ext cx="10845800" cy="420356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endParaRPr lang="en-US" sz="7200"/>
          </a:p>
          <a:p>
            <a:pPr algn="ctr"/>
            <a:r>
              <a:rPr lang="en-US" sz="7200">
                <a:latin typeface="Arial"/>
                <a:cs typeface="Arial"/>
              </a:rPr>
              <a:t>How do your coworkers set themselves up for success?</a:t>
            </a:r>
          </a:p>
          <a:p>
            <a:pPr algn="ctr"/>
            <a:endParaRPr lang="en-US" sz="7200"/>
          </a:p>
        </p:txBody>
      </p:sp>
    </p:spTree>
    <p:extLst>
      <p:ext uri="{BB962C8B-B14F-4D97-AF65-F5344CB8AC3E}">
        <p14:creationId xmlns:p14="http://schemas.microsoft.com/office/powerpoint/2010/main" val="26810753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98263A-0678-419F-8959-1262FBB71E1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endParaRPr lang="en-US" sz="7200"/>
          </a:p>
          <a:p>
            <a:pPr algn="ctr"/>
            <a:r>
              <a:rPr lang="en-US" sz="720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4932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FF7A9-C933-4F2F-BB10-44FBD4A60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6902" y="3120541"/>
            <a:ext cx="8013700" cy="616917"/>
          </a:xfrm>
        </p:spPr>
        <p:txBody>
          <a:bodyPr/>
          <a:lstStyle/>
          <a:p>
            <a:r>
              <a:rPr lang="en-US" dirty="0"/>
              <a:t>It’s not what we say.</a:t>
            </a:r>
            <a:br>
              <a:rPr lang="en-US" dirty="0"/>
            </a:br>
            <a:r>
              <a:rPr lang="en-US" dirty="0"/>
              <a:t>It’s “HOW” we say it!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912291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59CE38B0FA0B4F8B6BF2918FEFFEC1" ma:contentTypeVersion="6" ma:contentTypeDescription="Create a new document." ma:contentTypeScope="" ma:versionID="097397248bdae6e5c2758e21d305a51c">
  <xsd:schema xmlns:xsd="http://www.w3.org/2001/XMLSchema" xmlns:xs="http://www.w3.org/2001/XMLSchema" xmlns:p="http://schemas.microsoft.com/office/2006/metadata/properties" xmlns:ns2="980eac9c-7929-4154-8b8e-356c3d7ed23b" xmlns:ns3="35d1ed90-8852-4cfa-a744-6419c8e0d891" targetNamespace="http://schemas.microsoft.com/office/2006/metadata/properties" ma:root="true" ma:fieldsID="2e33d4a9dc5f0459835a35a75305d91b" ns2:_="" ns3:_="">
    <xsd:import namespace="980eac9c-7929-4154-8b8e-356c3d7ed23b"/>
    <xsd:import namespace="35d1ed90-8852-4cfa-a744-6419c8e0d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0eac9c-7929-4154-8b8e-356c3d7ed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1ed90-8852-4cfa-a744-6419c8e0d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641F3F-97A6-4194-BA69-DE0FF4B156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2BD0A0-E165-493C-9F0C-CEDDAB510B0C}">
  <ds:schemaRefs>
    <ds:schemaRef ds:uri="http://schemas.microsoft.com/office/2006/documentManagement/types"/>
    <ds:schemaRef ds:uri="980eac9c-7929-4154-8b8e-356c3d7ed23b"/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35d1ed90-8852-4cfa-a744-6419c8e0d891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2924C4C-B724-4D19-90BF-0EB0FC33477E}">
  <ds:schemaRefs>
    <ds:schemaRef ds:uri="35d1ed90-8852-4cfa-a744-6419c8e0d891"/>
    <ds:schemaRef ds:uri="980eac9c-7929-4154-8b8e-356c3d7ed23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1267</Words>
  <Application>Microsoft Office PowerPoint</Application>
  <PresentationFormat>Widescreen</PresentationFormat>
  <Paragraphs>247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Arial,Sans-Serif</vt:lpstr>
      <vt:lpstr>Calibri</vt:lpstr>
      <vt:lpstr>Calibri Light</vt:lpstr>
      <vt:lpstr>Times</vt:lpstr>
      <vt:lpstr>Office Theme</vt:lpstr>
      <vt:lpstr>Using Effective Communication to  Prevent Challenging Behaviors</vt:lpstr>
      <vt:lpstr>PowerPoint Presentation</vt:lpstr>
      <vt:lpstr>You chose to work with people who often have challenging behaviors in your job...why?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It’s not what we say. It’s “HOW” we say it!    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Kurt Davey</dc:creator>
  <cp:lastModifiedBy>Madison L. Chapman</cp:lastModifiedBy>
  <cp:revision>201</cp:revision>
  <dcterms:created xsi:type="dcterms:W3CDTF">2018-10-01T20:48:59Z</dcterms:created>
  <dcterms:modified xsi:type="dcterms:W3CDTF">2023-02-22T17:44:27Z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0x010100DA59CE38B0FA0B4F8B6BF2918FEFFEC1</vt:lpwstr>
  </property>
</Properties>
</file>