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54"/>
  </p:notesMasterIdLst>
  <p:sldIdLst>
    <p:sldId id="256" r:id="rId2"/>
    <p:sldId id="313" r:id="rId3"/>
    <p:sldId id="259" r:id="rId4"/>
    <p:sldId id="260" r:id="rId5"/>
    <p:sldId id="314" r:id="rId6"/>
    <p:sldId id="324" r:id="rId7"/>
    <p:sldId id="326" r:id="rId8"/>
    <p:sldId id="323" r:id="rId9"/>
    <p:sldId id="341" r:id="rId10"/>
    <p:sldId id="327" r:id="rId11"/>
    <p:sldId id="329" r:id="rId12"/>
    <p:sldId id="269" r:id="rId13"/>
    <p:sldId id="339" r:id="rId14"/>
    <p:sldId id="321" r:id="rId15"/>
    <p:sldId id="258" r:id="rId16"/>
    <p:sldId id="330" r:id="rId17"/>
    <p:sldId id="342" r:id="rId18"/>
    <p:sldId id="297" r:id="rId19"/>
    <p:sldId id="380" r:id="rId20"/>
    <p:sldId id="381" r:id="rId21"/>
    <p:sldId id="319" r:id="rId22"/>
    <p:sldId id="322" r:id="rId23"/>
    <p:sldId id="328" r:id="rId24"/>
    <p:sldId id="347" r:id="rId25"/>
    <p:sldId id="346" r:id="rId26"/>
    <p:sldId id="356" r:id="rId27"/>
    <p:sldId id="348" r:id="rId28"/>
    <p:sldId id="320" r:id="rId29"/>
    <p:sldId id="318" r:id="rId30"/>
    <p:sldId id="345" r:id="rId31"/>
    <p:sldId id="334" r:id="rId32"/>
    <p:sldId id="349" r:id="rId33"/>
    <p:sldId id="350" r:id="rId34"/>
    <p:sldId id="344" r:id="rId35"/>
    <p:sldId id="351" r:id="rId36"/>
    <p:sldId id="353" r:id="rId37"/>
    <p:sldId id="360" r:id="rId38"/>
    <p:sldId id="358" r:id="rId39"/>
    <p:sldId id="315" r:id="rId40"/>
    <p:sldId id="371" r:id="rId41"/>
    <p:sldId id="372" r:id="rId42"/>
    <p:sldId id="373" r:id="rId43"/>
    <p:sldId id="374" r:id="rId44"/>
    <p:sldId id="364" r:id="rId45"/>
    <p:sldId id="375" r:id="rId46"/>
    <p:sldId id="376" r:id="rId47"/>
    <p:sldId id="377" r:id="rId48"/>
    <p:sldId id="378" r:id="rId49"/>
    <p:sldId id="343" r:id="rId50"/>
    <p:sldId id="379" r:id="rId51"/>
    <p:sldId id="352" r:id="rId52"/>
    <p:sldId id="361" r:id="rId5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0234BA6-0A39-49E9-ACFE-626031E20C6B}">
          <p14:sldIdLst>
            <p14:sldId id="256"/>
          </p14:sldIdLst>
        </p14:section>
        <p14:section name="ASD" id="{5E19845B-D2F0-430F-82D4-3131C32E5F92}">
          <p14:sldIdLst>
            <p14:sldId id="313"/>
            <p14:sldId id="259"/>
            <p14:sldId id="260"/>
            <p14:sldId id="314"/>
            <p14:sldId id="324"/>
            <p14:sldId id="326"/>
            <p14:sldId id="323"/>
            <p14:sldId id="341"/>
            <p14:sldId id="327"/>
            <p14:sldId id="329"/>
            <p14:sldId id="269"/>
            <p14:sldId id="339"/>
            <p14:sldId id="321"/>
          </p14:sldIdLst>
        </p14:section>
        <p14:section name="ABA &amp; Autism" id="{38EB4580-CD68-4DE3-9442-F1332D53C643}">
          <p14:sldIdLst>
            <p14:sldId id="258"/>
            <p14:sldId id="330"/>
            <p14:sldId id="342"/>
            <p14:sldId id="297"/>
            <p14:sldId id="380"/>
            <p14:sldId id="381"/>
          </p14:sldIdLst>
        </p14:section>
        <p14:section name="Today's ABA" id="{13FD70BB-D164-45A4-B3C1-3B0C40ED5371}">
          <p14:sldIdLst>
            <p14:sldId id="319"/>
            <p14:sldId id="322"/>
            <p14:sldId id="328"/>
            <p14:sldId id="347"/>
            <p14:sldId id="346"/>
            <p14:sldId id="356"/>
            <p14:sldId id="348"/>
            <p14:sldId id="320"/>
            <p14:sldId id="318"/>
            <p14:sldId id="345"/>
            <p14:sldId id="334"/>
            <p14:sldId id="349"/>
            <p14:sldId id="350"/>
            <p14:sldId id="344"/>
            <p14:sldId id="351"/>
            <p14:sldId id="353"/>
            <p14:sldId id="360"/>
            <p14:sldId id="358"/>
          </p14:sldIdLst>
        </p14:section>
        <p14:section name="Trauma Informed Care" id="{C3626073-33E9-4F70-8562-A142A173CDD4}">
          <p14:sldIdLst>
            <p14:sldId id="315"/>
            <p14:sldId id="371"/>
            <p14:sldId id="372"/>
            <p14:sldId id="373"/>
            <p14:sldId id="374"/>
            <p14:sldId id="364"/>
            <p14:sldId id="375"/>
            <p14:sldId id="376"/>
            <p14:sldId id="377"/>
            <p14:sldId id="378"/>
            <p14:sldId id="343"/>
            <p14:sldId id="379"/>
            <p14:sldId id="352"/>
            <p14:sldId id="361"/>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77" autoAdjust="0"/>
    <p:restoredTop sz="94660" autoAdjust="0"/>
  </p:normalViewPr>
  <p:slideViewPr>
    <p:cSldViewPr snapToGrid="0">
      <p:cViewPr varScale="1">
        <p:scale>
          <a:sx n="72" d="100"/>
          <a:sy n="72" d="100"/>
        </p:scale>
        <p:origin x="798" y="72"/>
      </p:cViewPr>
      <p:guideLst/>
    </p:cSldViewPr>
  </p:slideViewPr>
  <p:outlineViewPr>
    <p:cViewPr>
      <p:scale>
        <a:sx n="33" d="100"/>
        <a:sy n="33" d="100"/>
      </p:scale>
      <p:origin x="0" y="-864"/>
    </p:cViewPr>
  </p:outlineViewPr>
  <p:notesTextViewPr>
    <p:cViewPr>
      <p:scale>
        <a:sx n="1" d="1"/>
        <a:sy n="1" d="1"/>
      </p:scale>
      <p:origin x="0" y="0"/>
    </p:cViewPr>
  </p:notesTextViewPr>
  <p:notesViewPr>
    <p:cSldViewPr snapToGrid="0">
      <p:cViewPr varScale="1">
        <p:scale>
          <a:sx n="64" d="100"/>
          <a:sy n="64" d="100"/>
        </p:scale>
        <p:origin x="3221" y="6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254A79-F603-4152-AE10-372E2C894400}"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2B91FD-5366-430B-9F68-306D156E17A5}" type="slidenum">
              <a:rPr lang="en-US" smtClean="0"/>
              <a:t>‹#›</a:t>
            </a:fld>
            <a:endParaRPr lang="en-US"/>
          </a:p>
        </p:txBody>
      </p:sp>
    </p:spTree>
    <p:extLst>
      <p:ext uri="{BB962C8B-B14F-4D97-AF65-F5344CB8AC3E}">
        <p14:creationId xmlns:p14="http://schemas.microsoft.com/office/powerpoint/2010/main" val="38958302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8:30</a:t>
            </a:r>
          </a:p>
        </p:txBody>
      </p:sp>
      <p:sp>
        <p:nvSpPr>
          <p:cNvPr id="4" name="Slide Number Placeholder 3"/>
          <p:cNvSpPr>
            <a:spLocks noGrp="1"/>
          </p:cNvSpPr>
          <p:nvPr>
            <p:ph type="sldNum" sz="quarter" idx="5"/>
          </p:nvPr>
        </p:nvSpPr>
        <p:spPr/>
        <p:txBody>
          <a:bodyPr/>
          <a:lstStyle/>
          <a:p>
            <a:fld id="{452B91FD-5366-430B-9F68-306D156E17A5}" type="slidenum">
              <a:rPr lang="en-US" smtClean="0"/>
              <a:t>2</a:t>
            </a:fld>
            <a:endParaRPr lang="en-US"/>
          </a:p>
        </p:txBody>
      </p:sp>
    </p:spTree>
    <p:extLst>
      <p:ext uri="{BB962C8B-B14F-4D97-AF65-F5344CB8AC3E}">
        <p14:creationId xmlns:p14="http://schemas.microsoft.com/office/powerpoint/2010/main" val="30751605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8:50</a:t>
            </a:r>
          </a:p>
        </p:txBody>
      </p:sp>
      <p:sp>
        <p:nvSpPr>
          <p:cNvPr id="4" name="Slide Number Placeholder 3"/>
          <p:cNvSpPr>
            <a:spLocks noGrp="1"/>
          </p:cNvSpPr>
          <p:nvPr>
            <p:ph type="sldNum" sz="quarter" idx="5"/>
          </p:nvPr>
        </p:nvSpPr>
        <p:spPr/>
        <p:txBody>
          <a:bodyPr/>
          <a:lstStyle/>
          <a:p>
            <a:fld id="{452B91FD-5366-430B-9F68-306D156E17A5}" type="slidenum">
              <a:rPr lang="en-US" smtClean="0"/>
              <a:t>10</a:t>
            </a:fld>
            <a:endParaRPr lang="en-US"/>
          </a:p>
        </p:txBody>
      </p:sp>
    </p:spTree>
    <p:extLst>
      <p:ext uri="{BB962C8B-B14F-4D97-AF65-F5344CB8AC3E}">
        <p14:creationId xmlns:p14="http://schemas.microsoft.com/office/powerpoint/2010/main" val="37547922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8:55</a:t>
            </a:r>
          </a:p>
        </p:txBody>
      </p:sp>
      <p:sp>
        <p:nvSpPr>
          <p:cNvPr id="4" name="Slide Number Placeholder 3"/>
          <p:cNvSpPr>
            <a:spLocks noGrp="1"/>
          </p:cNvSpPr>
          <p:nvPr>
            <p:ph type="sldNum" sz="quarter" idx="5"/>
          </p:nvPr>
        </p:nvSpPr>
        <p:spPr/>
        <p:txBody>
          <a:bodyPr/>
          <a:lstStyle/>
          <a:p>
            <a:fld id="{452B91FD-5366-430B-9F68-306D156E17A5}" type="slidenum">
              <a:rPr lang="en-US" smtClean="0"/>
              <a:t>15</a:t>
            </a:fld>
            <a:endParaRPr lang="en-US"/>
          </a:p>
        </p:txBody>
      </p:sp>
    </p:spTree>
    <p:extLst>
      <p:ext uri="{BB962C8B-B14F-4D97-AF65-F5344CB8AC3E}">
        <p14:creationId xmlns:p14="http://schemas.microsoft.com/office/powerpoint/2010/main" val="2323226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8:55</a:t>
            </a:r>
          </a:p>
        </p:txBody>
      </p:sp>
      <p:sp>
        <p:nvSpPr>
          <p:cNvPr id="4" name="Slide Number Placeholder 3"/>
          <p:cNvSpPr>
            <a:spLocks noGrp="1"/>
          </p:cNvSpPr>
          <p:nvPr>
            <p:ph type="sldNum" sz="quarter" idx="5"/>
          </p:nvPr>
        </p:nvSpPr>
        <p:spPr/>
        <p:txBody>
          <a:bodyPr/>
          <a:lstStyle/>
          <a:p>
            <a:fld id="{452B91FD-5366-430B-9F68-306D156E17A5}" type="slidenum">
              <a:rPr lang="en-US" smtClean="0"/>
              <a:t>17</a:t>
            </a:fld>
            <a:endParaRPr lang="en-US"/>
          </a:p>
        </p:txBody>
      </p:sp>
    </p:spTree>
    <p:extLst>
      <p:ext uri="{BB962C8B-B14F-4D97-AF65-F5344CB8AC3E}">
        <p14:creationId xmlns:p14="http://schemas.microsoft.com/office/powerpoint/2010/main" val="26406993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2B91FD-5366-430B-9F68-306D156E17A5}" type="slidenum">
              <a:rPr lang="en-US" smtClean="0"/>
              <a:t>19</a:t>
            </a:fld>
            <a:endParaRPr lang="en-US"/>
          </a:p>
        </p:txBody>
      </p:sp>
    </p:spTree>
    <p:extLst>
      <p:ext uri="{BB962C8B-B14F-4D97-AF65-F5344CB8AC3E}">
        <p14:creationId xmlns:p14="http://schemas.microsoft.com/office/powerpoint/2010/main" val="3929520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9:30</a:t>
            </a:r>
          </a:p>
        </p:txBody>
      </p:sp>
      <p:sp>
        <p:nvSpPr>
          <p:cNvPr id="4" name="Slide Number Placeholder 3"/>
          <p:cNvSpPr>
            <a:spLocks noGrp="1"/>
          </p:cNvSpPr>
          <p:nvPr>
            <p:ph type="sldNum" sz="quarter" idx="5"/>
          </p:nvPr>
        </p:nvSpPr>
        <p:spPr/>
        <p:txBody>
          <a:bodyPr/>
          <a:lstStyle/>
          <a:p>
            <a:fld id="{452B91FD-5366-430B-9F68-306D156E17A5}" type="slidenum">
              <a:rPr lang="en-US" smtClean="0"/>
              <a:t>21</a:t>
            </a:fld>
            <a:endParaRPr lang="en-US"/>
          </a:p>
        </p:txBody>
      </p:sp>
    </p:spTree>
    <p:extLst>
      <p:ext uri="{BB962C8B-B14F-4D97-AF65-F5344CB8AC3E}">
        <p14:creationId xmlns:p14="http://schemas.microsoft.com/office/powerpoint/2010/main" val="79408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used to ask parents “if I could give you a million dollars could you turn on or turn off your child’s problem behaviors?” Sure, they might tell us they would give the </a:t>
            </a:r>
            <a:r>
              <a:rPr lang="en-US" dirty="0" err="1"/>
              <a:t>childhis</a:t>
            </a:r>
            <a:r>
              <a:rPr lang="en-US" dirty="0"/>
              <a:t> iPad, don’t ask him to do anything, and have a bowl of chips at hand. </a:t>
            </a:r>
          </a:p>
          <a:p>
            <a:endParaRPr lang="en-US" dirty="0"/>
          </a:p>
        </p:txBody>
      </p:sp>
      <p:sp>
        <p:nvSpPr>
          <p:cNvPr id="4" name="Slide Number Placeholder 3"/>
          <p:cNvSpPr>
            <a:spLocks noGrp="1"/>
          </p:cNvSpPr>
          <p:nvPr>
            <p:ph type="sldNum" sz="quarter" idx="5"/>
          </p:nvPr>
        </p:nvSpPr>
        <p:spPr/>
        <p:txBody>
          <a:bodyPr/>
          <a:lstStyle/>
          <a:p>
            <a:fld id="{452B91FD-5366-430B-9F68-306D156E17A5}" type="slidenum">
              <a:rPr lang="en-US" smtClean="0"/>
              <a:t>25</a:t>
            </a:fld>
            <a:endParaRPr lang="en-US"/>
          </a:p>
        </p:txBody>
      </p:sp>
    </p:spTree>
    <p:extLst>
      <p:ext uri="{BB962C8B-B14F-4D97-AF65-F5344CB8AC3E}">
        <p14:creationId xmlns:p14="http://schemas.microsoft.com/office/powerpoint/2010/main" val="31917021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10 – Drop the Rope mindfulness</a:t>
            </a:r>
          </a:p>
        </p:txBody>
      </p:sp>
      <p:sp>
        <p:nvSpPr>
          <p:cNvPr id="4" name="Slide Number Placeholder 3"/>
          <p:cNvSpPr>
            <a:spLocks noGrp="1"/>
          </p:cNvSpPr>
          <p:nvPr>
            <p:ph type="sldNum" sz="quarter" idx="5"/>
          </p:nvPr>
        </p:nvSpPr>
        <p:spPr/>
        <p:txBody>
          <a:bodyPr/>
          <a:lstStyle/>
          <a:p>
            <a:fld id="{452B91FD-5366-430B-9F68-306D156E17A5}" type="slidenum">
              <a:rPr lang="en-US" smtClean="0"/>
              <a:t>29</a:t>
            </a:fld>
            <a:endParaRPr lang="en-US"/>
          </a:p>
        </p:txBody>
      </p:sp>
    </p:spTree>
    <p:extLst>
      <p:ext uri="{BB962C8B-B14F-4D97-AF65-F5344CB8AC3E}">
        <p14:creationId xmlns:p14="http://schemas.microsoft.com/office/powerpoint/2010/main" val="3650502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2B91FD-5366-430B-9F68-306D156E17A5}" type="slidenum">
              <a:rPr lang="en-US" smtClean="0"/>
              <a:t>30</a:t>
            </a:fld>
            <a:endParaRPr lang="en-US"/>
          </a:p>
        </p:txBody>
      </p:sp>
    </p:spTree>
    <p:extLst>
      <p:ext uri="{BB962C8B-B14F-4D97-AF65-F5344CB8AC3E}">
        <p14:creationId xmlns:p14="http://schemas.microsoft.com/office/powerpoint/2010/main" val="28061289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10:25</a:t>
            </a:r>
          </a:p>
        </p:txBody>
      </p:sp>
      <p:sp>
        <p:nvSpPr>
          <p:cNvPr id="4" name="Slide Number Placeholder 3"/>
          <p:cNvSpPr>
            <a:spLocks noGrp="1"/>
          </p:cNvSpPr>
          <p:nvPr>
            <p:ph type="sldNum" sz="quarter" idx="5"/>
          </p:nvPr>
        </p:nvSpPr>
        <p:spPr/>
        <p:txBody>
          <a:bodyPr/>
          <a:lstStyle/>
          <a:p>
            <a:fld id="{452B91FD-5366-430B-9F68-306D156E17A5}" type="slidenum">
              <a:rPr lang="en-US" smtClean="0"/>
              <a:t>35</a:t>
            </a:fld>
            <a:endParaRPr lang="en-US"/>
          </a:p>
        </p:txBody>
      </p:sp>
    </p:spTree>
    <p:extLst>
      <p:ext uri="{BB962C8B-B14F-4D97-AF65-F5344CB8AC3E}">
        <p14:creationId xmlns:p14="http://schemas.microsoft.com/office/powerpoint/2010/main" val="417070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2B91FD-5366-430B-9F68-306D156E17A5}" type="slidenum">
              <a:rPr lang="en-US" smtClean="0"/>
              <a:t>37</a:t>
            </a:fld>
            <a:endParaRPr lang="en-US"/>
          </a:p>
        </p:txBody>
      </p:sp>
    </p:spTree>
    <p:extLst>
      <p:ext uri="{BB962C8B-B14F-4D97-AF65-F5344CB8AC3E}">
        <p14:creationId xmlns:p14="http://schemas.microsoft.com/office/powerpoint/2010/main" val="25496355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10:35</a:t>
            </a:r>
          </a:p>
        </p:txBody>
      </p:sp>
      <p:sp>
        <p:nvSpPr>
          <p:cNvPr id="4" name="Slide Number Placeholder 3"/>
          <p:cNvSpPr>
            <a:spLocks noGrp="1"/>
          </p:cNvSpPr>
          <p:nvPr>
            <p:ph type="sldNum" sz="quarter" idx="5"/>
          </p:nvPr>
        </p:nvSpPr>
        <p:spPr/>
        <p:txBody>
          <a:bodyPr/>
          <a:lstStyle/>
          <a:p>
            <a:fld id="{452B91FD-5366-430B-9F68-306D156E17A5}" type="slidenum">
              <a:rPr lang="en-US" smtClean="0"/>
              <a:t>39</a:t>
            </a:fld>
            <a:endParaRPr lang="en-US"/>
          </a:p>
        </p:txBody>
      </p:sp>
    </p:spTree>
    <p:extLst>
      <p:ext uri="{BB962C8B-B14F-4D97-AF65-F5344CB8AC3E}">
        <p14:creationId xmlns:p14="http://schemas.microsoft.com/office/powerpoint/2010/main" val="33187891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2B91FD-5366-430B-9F68-306D156E17A5}" type="slidenum">
              <a:rPr lang="en-US" smtClean="0"/>
              <a:t>40</a:t>
            </a:fld>
            <a:endParaRPr lang="en-US"/>
          </a:p>
        </p:txBody>
      </p:sp>
    </p:spTree>
    <p:extLst>
      <p:ext uri="{BB962C8B-B14F-4D97-AF65-F5344CB8AC3E}">
        <p14:creationId xmlns:p14="http://schemas.microsoft.com/office/powerpoint/2010/main" val="18431091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2B91FD-5366-430B-9F68-306D156E17A5}" type="slidenum">
              <a:rPr lang="en-US" smtClean="0"/>
              <a:t>41</a:t>
            </a:fld>
            <a:endParaRPr lang="en-US"/>
          </a:p>
        </p:txBody>
      </p:sp>
    </p:spTree>
    <p:extLst>
      <p:ext uri="{BB962C8B-B14F-4D97-AF65-F5344CB8AC3E}">
        <p14:creationId xmlns:p14="http://schemas.microsoft.com/office/powerpoint/2010/main" val="4629293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2B91FD-5366-430B-9F68-306D156E17A5}" type="slidenum">
              <a:rPr lang="en-US" smtClean="0"/>
              <a:t>42</a:t>
            </a:fld>
            <a:endParaRPr lang="en-US"/>
          </a:p>
        </p:txBody>
      </p:sp>
    </p:spTree>
    <p:extLst>
      <p:ext uri="{BB962C8B-B14F-4D97-AF65-F5344CB8AC3E}">
        <p14:creationId xmlns:p14="http://schemas.microsoft.com/office/powerpoint/2010/main" val="42805865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2B91FD-5366-430B-9F68-306D156E17A5}" type="slidenum">
              <a:rPr lang="en-US" smtClean="0"/>
              <a:t>43</a:t>
            </a:fld>
            <a:endParaRPr lang="en-US"/>
          </a:p>
        </p:txBody>
      </p:sp>
    </p:spTree>
    <p:extLst>
      <p:ext uri="{BB962C8B-B14F-4D97-AF65-F5344CB8AC3E}">
        <p14:creationId xmlns:p14="http://schemas.microsoft.com/office/powerpoint/2010/main" val="28322539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2B91FD-5366-430B-9F68-306D156E17A5}" type="slidenum">
              <a:rPr lang="en-US" smtClean="0"/>
              <a:t>45</a:t>
            </a:fld>
            <a:endParaRPr lang="en-US"/>
          </a:p>
        </p:txBody>
      </p:sp>
    </p:spTree>
    <p:extLst>
      <p:ext uri="{BB962C8B-B14F-4D97-AF65-F5344CB8AC3E}">
        <p14:creationId xmlns:p14="http://schemas.microsoft.com/office/powerpoint/2010/main" val="38895651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2B91FD-5366-430B-9F68-306D156E17A5}" type="slidenum">
              <a:rPr lang="en-US" smtClean="0"/>
              <a:t>46</a:t>
            </a:fld>
            <a:endParaRPr lang="en-US"/>
          </a:p>
        </p:txBody>
      </p:sp>
    </p:spTree>
    <p:extLst>
      <p:ext uri="{BB962C8B-B14F-4D97-AF65-F5344CB8AC3E}">
        <p14:creationId xmlns:p14="http://schemas.microsoft.com/office/powerpoint/2010/main" val="2104651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2B91FD-5366-430B-9F68-306D156E17A5}" type="slidenum">
              <a:rPr lang="en-US" smtClean="0"/>
              <a:t>47</a:t>
            </a:fld>
            <a:endParaRPr lang="en-US"/>
          </a:p>
        </p:txBody>
      </p:sp>
    </p:spTree>
    <p:extLst>
      <p:ext uri="{BB962C8B-B14F-4D97-AF65-F5344CB8AC3E}">
        <p14:creationId xmlns:p14="http://schemas.microsoft.com/office/powerpoint/2010/main" val="25915071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2B91FD-5366-430B-9F68-306D156E17A5}" type="slidenum">
              <a:rPr lang="en-US" smtClean="0"/>
              <a:t>48</a:t>
            </a:fld>
            <a:endParaRPr lang="en-US"/>
          </a:p>
        </p:txBody>
      </p:sp>
    </p:spTree>
    <p:extLst>
      <p:ext uri="{BB962C8B-B14F-4D97-AF65-F5344CB8AC3E}">
        <p14:creationId xmlns:p14="http://schemas.microsoft.com/office/powerpoint/2010/main" val="18653588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2B91FD-5366-430B-9F68-306D156E17A5}" type="slidenum">
              <a:rPr lang="en-US" smtClean="0"/>
              <a:t>49</a:t>
            </a:fld>
            <a:endParaRPr lang="en-US"/>
          </a:p>
        </p:txBody>
      </p:sp>
    </p:spTree>
    <p:extLst>
      <p:ext uri="{BB962C8B-B14F-4D97-AF65-F5344CB8AC3E}">
        <p14:creationId xmlns:p14="http://schemas.microsoft.com/office/powerpoint/2010/main" val="42650109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10:45/10:50</a:t>
            </a:r>
          </a:p>
        </p:txBody>
      </p:sp>
      <p:sp>
        <p:nvSpPr>
          <p:cNvPr id="4" name="Slide Number Placeholder 3"/>
          <p:cNvSpPr>
            <a:spLocks noGrp="1"/>
          </p:cNvSpPr>
          <p:nvPr>
            <p:ph type="sldNum" sz="quarter" idx="5"/>
          </p:nvPr>
        </p:nvSpPr>
        <p:spPr/>
        <p:txBody>
          <a:bodyPr/>
          <a:lstStyle/>
          <a:p>
            <a:fld id="{452B91FD-5366-430B-9F68-306D156E17A5}" type="slidenum">
              <a:rPr lang="en-US" smtClean="0"/>
              <a:t>51</a:t>
            </a:fld>
            <a:endParaRPr lang="en-US"/>
          </a:p>
        </p:txBody>
      </p:sp>
    </p:spTree>
    <p:extLst>
      <p:ext uri="{BB962C8B-B14F-4D97-AF65-F5344CB8AC3E}">
        <p14:creationId xmlns:p14="http://schemas.microsoft.com/office/powerpoint/2010/main" val="40028907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dirty="0"/>
              <a:pPr/>
              <a:t>1/25/2024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dirty="0"/>
              <a:pPr/>
              <a:t>1/25/2024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dirty="0"/>
              <a:pPr/>
              <a:t>1/25/2024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1/25/2024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1/25/2024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1/25/2024</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1/25/2024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1/25/2024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dirty="0"/>
              <a:pPr/>
              <a:t>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1/25/2024</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3B862A-6DDD-4A1D-9425-9F23ABF330A1}"/>
              </a:ext>
            </a:extLst>
          </p:cNvPr>
          <p:cNvSpPr>
            <a:spLocks noGrp="1"/>
          </p:cNvSpPr>
          <p:nvPr>
            <p:ph type="ctrTitle"/>
          </p:nvPr>
        </p:nvSpPr>
        <p:spPr/>
        <p:txBody>
          <a:bodyPr/>
          <a:lstStyle/>
          <a:p>
            <a:r>
              <a:rPr lang="en-US" dirty="0"/>
              <a:t>Finding Joy in Today’s ABA</a:t>
            </a:r>
          </a:p>
        </p:txBody>
      </p:sp>
      <p:sp>
        <p:nvSpPr>
          <p:cNvPr id="3" name="Subtitle 2">
            <a:extLst>
              <a:ext uri="{FF2B5EF4-FFF2-40B4-BE49-F238E27FC236}">
                <a16:creationId xmlns:a16="http://schemas.microsoft.com/office/drawing/2014/main" id="{F873FD0E-60BD-4F57-AFB7-FE2DFA4C6FA5}"/>
              </a:ext>
            </a:extLst>
          </p:cNvPr>
          <p:cNvSpPr>
            <a:spLocks noGrp="1"/>
          </p:cNvSpPr>
          <p:nvPr>
            <p:ph type="subTitle" idx="1"/>
          </p:nvPr>
        </p:nvSpPr>
        <p:spPr/>
        <p:txBody>
          <a:bodyPr/>
          <a:lstStyle/>
          <a:p>
            <a:r>
              <a:rPr lang="en-US" dirty="0"/>
              <a:t>Mary Schrier, MA, BCBA, LBA 			Community Mental Health for Central Michigan</a:t>
            </a:r>
          </a:p>
        </p:txBody>
      </p:sp>
    </p:spTree>
    <p:extLst>
      <p:ext uri="{BB962C8B-B14F-4D97-AF65-F5344CB8AC3E}">
        <p14:creationId xmlns:p14="http://schemas.microsoft.com/office/powerpoint/2010/main" val="6218333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0C21C0C5-2EC6-4C45-9DF7-429C15FAE7F1}"/>
              </a:ext>
            </a:extLst>
          </p:cNvPr>
          <p:cNvSpPr txBox="1">
            <a:spLocks/>
          </p:cNvSpPr>
          <p:nvPr/>
        </p:nvSpPr>
        <p:spPr>
          <a:xfrm>
            <a:off x="363255" y="2116900"/>
            <a:ext cx="11552242" cy="3997680"/>
          </a:xfrm>
          <a:prstGeom prst="rect">
            <a:avLst/>
          </a:prstGeom>
          <a:effectLst>
            <a:outerShdw blurRad="50800" dir="14400000">
              <a:srgbClr val="000000">
                <a:alpha val="40000"/>
              </a:srgbClr>
            </a:outerShdw>
          </a:effectLst>
        </p:spPr>
        <p:txBody>
          <a:bodyPr vert="horz" lIns="91440" tIns="45720" rIns="91440" bIns="45720" rtlCol="0" anchor="ctr">
            <a:normAutofit lnSpcReduction="10000"/>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a:buFont typeface="Wingdings" panose="05000000000000000000" pitchFamily="2" charset="2"/>
              <a:buChar char="v"/>
            </a:pPr>
            <a:r>
              <a:rPr lang="en-US" sz="2800" dirty="0"/>
              <a:t>ASD is a range of complex neurodevelopmental disorders</a:t>
            </a:r>
          </a:p>
          <a:p>
            <a:pPr lvl="1">
              <a:buFont typeface="Wingdings" panose="05000000000000000000" pitchFamily="2" charset="2"/>
              <a:buChar char="v"/>
            </a:pPr>
            <a:r>
              <a:rPr lang="en-US" sz="2600" dirty="0"/>
              <a:t>Likely a result of changes in brain development either before birth or shortly thereafter</a:t>
            </a:r>
          </a:p>
          <a:p>
            <a:pPr>
              <a:buFont typeface="Wingdings" panose="05000000000000000000" pitchFamily="2" charset="2"/>
              <a:buChar char="v"/>
            </a:pPr>
            <a:r>
              <a:rPr lang="en-US" sz="2800" dirty="0"/>
              <a:t>Cause due to combination of genetic and environmental factors</a:t>
            </a:r>
          </a:p>
          <a:p>
            <a:pPr>
              <a:buFont typeface="Wingdings" panose="05000000000000000000" pitchFamily="2" charset="2"/>
              <a:buChar char="v"/>
            </a:pPr>
            <a:r>
              <a:rPr lang="en-US" sz="2800" dirty="0"/>
              <a:t>Often runs in families</a:t>
            </a:r>
          </a:p>
          <a:p>
            <a:pPr>
              <a:buFont typeface="Wingdings" panose="05000000000000000000" pitchFamily="2" charset="2"/>
              <a:buChar char="v"/>
            </a:pPr>
            <a:r>
              <a:rPr lang="en-US" sz="2800" dirty="0"/>
              <a:t>No cure for autism, but therapy can lead to more independent lives as adults</a:t>
            </a:r>
          </a:p>
        </p:txBody>
      </p:sp>
      <p:sp>
        <p:nvSpPr>
          <p:cNvPr id="5" name="Title 1">
            <a:extLst>
              <a:ext uri="{FF2B5EF4-FFF2-40B4-BE49-F238E27FC236}">
                <a16:creationId xmlns:a16="http://schemas.microsoft.com/office/drawing/2014/main" id="{3F3F1B59-755F-4593-B96A-9FEFC2CAFEB0}"/>
              </a:ext>
            </a:extLst>
          </p:cNvPr>
          <p:cNvSpPr>
            <a:spLocks noGrp="1"/>
          </p:cNvSpPr>
          <p:nvPr>
            <p:ph type="title"/>
          </p:nvPr>
        </p:nvSpPr>
        <p:spPr>
          <a:xfrm>
            <a:off x="810000" y="447188"/>
            <a:ext cx="10571998" cy="970450"/>
          </a:xfrm>
        </p:spPr>
        <p:txBody>
          <a:bodyPr/>
          <a:lstStyle/>
          <a:p>
            <a:r>
              <a:rPr lang="en-US" dirty="0"/>
              <a:t>Autism Spectrum Disorder</a:t>
            </a:r>
          </a:p>
        </p:txBody>
      </p:sp>
    </p:spTree>
    <p:extLst>
      <p:ext uri="{BB962C8B-B14F-4D97-AF65-F5344CB8AC3E}">
        <p14:creationId xmlns:p14="http://schemas.microsoft.com/office/powerpoint/2010/main" val="6962022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9EE39-EA07-4B43-AAFB-BEBF2C2860DD}"/>
              </a:ext>
            </a:extLst>
          </p:cNvPr>
          <p:cNvSpPr>
            <a:spLocks noGrp="1"/>
          </p:cNvSpPr>
          <p:nvPr>
            <p:ph type="title"/>
          </p:nvPr>
        </p:nvSpPr>
        <p:spPr/>
        <p:txBody>
          <a:bodyPr/>
          <a:lstStyle/>
          <a:p>
            <a:r>
              <a:rPr lang="en-US" dirty="0"/>
              <a:t>Autism Across the Population</a:t>
            </a:r>
          </a:p>
        </p:txBody>
      </p:sp>
      <p:sp>
        <p:nvSpPr>
          <p:cNvPr id="4" name="Content Placeholder 1">
            <a:extLst>
              <a:ext uri="{FF2B5EF4-FFF2-40B4-BE49-F238E27FC236}">
                <a16:creationId xmlns:a16="http://schemas.microsoft.com/office/drawing/2014/main" id="{78217C7F-160A-42A5-8138-156C26CDFAFD}"/>
              </a:ext>
            </a:extLst>
          </p:cNvPr>
          <p:cNvSpPr txBox="1">
            <a:spLocks/>
          </p:cNvSpPr>
          <p:nvPr/>
        </p:nvSpPr>
        <p:spPr>
          <a:xfrm>
            <a:off x="845024" y="1716066"/>
            <a:ext cx="10554574" cy="5141933"/>
          </a:xfrm>
          <a:prstGeom prst="rect">
            <a:avLst/>
          </a:prstGeom>
          <a:effectLst>
            <a:outerShdw blurRad="50800" dir="14400000">
              <a:srgbClr val="000000">
                <a:alpha val="40000"/>
              </a:srgbClr>
            </a:outerShdw>
          </a:effectLst>
        </p:spPr>
        <p:txBody>
          <a:bodyPr vert="horz" lIns="91440" tIns="45720" rIns="91440" bIns="45720" rtlCol="0" anchor="ct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a:buFont typeface="Wingdings" panose="05000000000000000000" pitchFamily="2" charset="2"/>
              <a:buChar char="v"/>
            </a:pPr>
            <a:r>
              <a:rPr lang="en-US" sz="2600" dirty="0"/>
              <a:t>1 in 36 children in the U.S. diagnosed with ASD</a:t>
            </a:r>
          </a:p>
          <a:p>
            <a:pPr lvl="1">
              <a:spcBef>
                <a:spcPts val="0"/>
              </a:spcBef>
              <a:spcAft>
                <a:spcPts val="0"/>
              </a:spcAft>
              <a:buClr>
                <a:schemeClr val="lt1"/>
              </a:buClr>
              <a:buSzPts val="2800"/>
              <a:buFont typeface="Noto Sans Symbols"/>
              <a:buChar char="⮚"/>
            </a:pPr>
            <a:r>
              <a:rPr lang="en-US" sz="2400" dirty="0">
                <a:solidFill>
                  <a:schemeClr val="lt1"/>
                </a:solidFill>
                <a:ea typeface="Century Gothic"/>
                <a:cs typeface="Century Gothic"/>
                <a:sym typeface="Century Gothic"/>
              </a:rPr>
              <a:t>Occurs in all racial, ethnic, and socioeconomic groups</a:t>
            </a:r>
            <a:endParaRPr lang="en-US" sz="1200" dirty="0">
              <a:solidFill>
                <a:srgbClr val="000000"/>
              </a:solidFill>
              <a:latin typeface="Arial"/>
              <a:ea typeface="Arial"/>
              <a:cs typeface="Arial"/>
              <a:sym typeface="Arial"/>
            </a:endParaRPr>
          </a:p>
          <a:p>
            <a:pPr lvl="1">
              <a:spcBef>
                <a:spcPts val="0"/>
              </a:spcBef>
              <a:spcAft>
                <a:spcPts val="0"/>
              </a:spcAft>
              <a:buClr>
                <a:schemeClr val="lt1"/>
              </a:buClr>
              <a:buSzPts val="2800"/>
              <a:buFont typeface="Noto Sans Symbols"/>
              <a:buChar char="⮚"/>
            </a:pPr>
            <a:r>
              <a:rPr lang="en-US" sz="2400" dirty="0">
                <a:solidFill>
                  <a:schemeClr val="lt1"/>
                </a:solidFill>
                <a:ea typeface="Century Gothic"/>
                <a:cs typeface="Century Gothic"/>
                <a:sym typeface="Century Gothic"/>
              </a:rPr>
              <a:t>More than 4 times more common among boys than among girls</a:t>
            </a:r>
            <a:endParaRPr lang="en-US" sz="1200" dirty="0">
              <a:solidFill>
                <a:srgbClr val="000000"/>
              </a:solidFill>
              <a:latin typeface="Arial"/>
              <a:ea typeface="Arial"/>
              <a:cs typeface="Arial"/>
              <a:sym typeface="Arial"/>
            </a:endParaRPr>
          </a:p>
          <a:p>
            <a:pPr>
              <a:buFont typeface="Wingdings" panose="05000000000000000000" pitchFamily="2" charset="2"/>
              <a:buChar char="v"/>
            </a:pPr>
            <a:r>
              <a:rPr lang="en-US" sz="2600" dirty="0"/>
              <a:t>More than 80% of people diagnosed with ASD also have at least one other non-ASD diagnoses</a:t>
            </a:r>
            <a:endParaRPr lang="en-US" baseline="30000" dirty="0"/>
          </a:p>
          <a:p>
            <a:pPr lvl="1">
              <a:spcBef>
                <a:spcPts val="0"/>
              </a:spcBef>
              <a:spcAft>
                <a:spcPts val="0"/>
              </a:spcAft>
              <a:buClr>
                <a:schemeClr val="lt1"/>
              </a:buClr>
              <a:buSzPts val="2800"/>
              <a:buFont typeface="Noto Sans Symbols"/>
              <a:buChar char="⮚"/>
            </a:pPr>
            <a:r>
              <a:rPr lang="en-US" sz="2400" dirty="0">
                <a:solidFill>
                  <a:schemeClr val="lt1"/>
                </a:solidFill>
                <a:ea typeface="Century Gothic"/>
                <a:cs typeface="Century Gothic"/>
                <a:sym typeface="Century Gothic"/>
              </a:rPr>
              <a:t>Anxiety, </a:t>
            </a:r>
            <a:r>
              <a:rPr lang="en-US" sz="2400" dirty="0"/>
              <a:t>ADHD, Depression, OCD, sensory disorders, sleep problems, </a:t>
            </a:r>
            <a:r>
              <a:rPr lang="en-US" sz="2400" dirty="0" err="1"/>
              <a:t>gastrointentestinal</a:t>
            </a:r>
            <a:r>
              <a:rPr lang="en-US" sz="2400" dirty="0"/>
              <a:t> disorders, seizures, etc.</a:t>
            </a:r>
          </a:p>
        </p:txBody>
      </p:sp>
    </p:spTree>
    <p:extLst>
      <p:ext uri="{BB962C8B-B14F-4D97-AF65-F5344CB8AC3E}">
        <p14:creationId xmlns:p14="http://schemas.microsoft.com/office/powerpoint/2010/main" val="33221957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1E911-2321-4391-80CC-6B89A869ECEB}"/>
              </a:ext>
            </a:extLst>
          </p:cNvPr>
          <p:cNvSpPr>
            <a:spLocks noGrp="1"/>
          </p:cNvSpPr>
          <p:nvPr>
            <p:ph type="title"/>
          </p:nvPr>
        </p:nvSpPr>
        <p:spPr/>
        <p:txBody>
          <a:bodyPr/>
          <a:lstStyle/>
          <a:p>
            <a:r>
              <a:rPr lang="en-US" dirty="0"/>
              <a:t>Characteristics of ASD</a:t>
            </a:r>
          </a:p>
        </p:txBody>
      </p:sp>
      <p:sp>
        <p:nvSpPr>
          <p:cNvPr id="5" name="Content Placeholder 2">
            <a:extLst>
              <a:ext uri="{FF2B5EF4-FFF2-40B4-BE49-F238E27FC236}">
                <a16:creationId xmlns:a16="http://schemas.microsoft.com/office/drawing/2014/main" id="{197B58DE-4447-426D-81E2-4D0D4DE988D6}"/>
              </a:ext>
            </a:extLst>
          </p:cNvPr>
          <p:cNvSpPr txBox="1">
            <a:spLocks/>
          </p:cNvSpPr>
          <p:nvPr/>
        </p:nvSpPr>
        <p:spPr>
          <a:xfrm>
            <a:off x="810000" y="2048557"/>
            <a:ext cx="10365756" cy="3762461"/>
          </a:xfrm>
          <a:prstGeom prst="rect">
            <a:avLst/>
          </a:prstGeom>
          <a:effectLst>
            <a:outerShdw blurRad="50800" dir="14400000">
              <a:srgbClr val="000000">
                <a:alpha val="40000"/>
              </a:srgbClr>
            </a:outerShdw>
          </a:effectLst>
        </p:spPr>
        <p:txBody>
          <a:bodyPr vert="horz" lIns="91440" tIns="45720" rIns="91440" bIns="45720" rtlCol="0" anchor="ct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a:buFont typeface="Wingdings" panose="05000000000000000000" pitchFamily="2" charset="2"/>
              <a:buChar char="v"/>
            </a:pPr>
            <a:r>
              <a:rPr lang="en-US" sz="4000" dirty="0"/>
              <a:t>Communication challenges</a:t>
            </a:r>
          </a:p>
          <a:p>
            <a:pPr>
              <a:buFont typeface="Wingdings" panose="05000000000000000000" pitchFamily="2" charset="2"/>
              <a:buChar char="v"/>
            </a:pPr>
            <a:r>
              <a:rPr lang="en-US" sz="4000" dirty="0"/>
              <a:t>Impairments of social interaction</a:t>
            </a:r>
          </a:p>
          <a:p>
            <a:pPr>
              <a:buFont typeface="Wingdings" panose="05000000000000000000" pitchFamily="2" charset="2"/>
              <a:buChar char="v"/>
            </a:pPr>
            <a:r>
              <a:rPr lang="en-US" sz="4000" dirty="0"/>
              <a:t>Repetitive/restricted behaviors</a:t>
            </a:r>
          </a:p>
        </p:txBody>
      </p:sp>
    </p:spTree>
    <p:extLst>
      <p:ext uri="{BB962C8B-B14F-4D97-AF65-F5344CB8AC3E}">
        <p14:creationId xmlns:p14="http://schemas.microsoft.com/office/powerpoint/2010/main" val="8698003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4D3A863-F14F-4F6B-86D5-742247478E8A}"/>
              </a:ext>
            </a:extLst>
          </p:cNvPr>
          <p:cNvSpPr>
            <a:spLocks noGrp="1"/>
          </p:cNvSpPr>
          <p:nvPr>
            <p:ph type="title"/>
          </p:nvPr>
        </p:nvSpPr>
        <p:spPr>
          <a:xfrm>
            <a:off x="809625" y="447675"/>
            <a:ext cx="10572750" cy="969963"/>
          </a:xfrm>
        </p:spPr>
        <p:txBody>
          <a:bodyPr/>
          <a:lstStyle/>
          <a:p>
            <a:r>
              <a:rPr lang="en-US" dirty="0"/>
              <a:t>Communication Challenges</a:t>
            </a:r>
          </a:p>
        </p:txBody>
      </p:sp>
      <p:sp>
        <p:nvSpPr>
          <p:cNvPr id="6" name="Content Placeholder 2">
            <a:extLst>
              <a:ext uri="{FF2B5EF4-FFF2-40B4-BE49-F238E27FC236}">
                <a16:creationId xmlns:a16="http://schemas.microsoft.com/office/drawing/2014/main" id="{31F2FE6C-BABD-4E66-B9A7-904AB931BA9F}"/>
              </a:ext>
            </a:extLst>
          </p:cNvPr>
          <p:cNvSpPr txBox="1">
            <a:spLocks/>
          </p:cNvSpPr>
          <p:nvPr/>
        </p:nvSpPr>
        <p:spPr>
          <a:xfrm>
            <a:off x="819090" y="2697966"/>
            <a:ext cx="10563285" cy="3674397"/>
          </a:xfrm>
          <a:prstGeom prst="rect">
            <a:avLst/>
          </a:prstGeom>
          <a:effectLst>
            <a:outerShdw blurRad="50800" dir="14400000">
              <a:srgbClr val="000000">
                <a:alpha val="40000"/>
              </a:srgbClr>
            </a:outerShdw>
          </a:effectLst>
        </p:spPr>
        <p:txBody>
          <a:bodyPr vert="horz" lIns="91440" tIns="45720" rIns="91440" bIns="45720" rtlCol="0" anchor="ctr">
            <a:no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a:buFont typeface="Wingdings" panose="05000000000000000000" pitchFamily="2" charset="2"/>
              <a:buChar char="v"/>
            </a:pPr>
            <a:r>
              <a:rPr lang="en-US" sz="2400" dirty="0"/>
              <a:t>Non-verbal or selective mutism</a:t>
            </a:r>
          </a:p>
          <a:p>
            <a:pPr>
              <a:buFont typeface="Wingdings" panose="05000000000000000000" pitchFamily="2" charset="2"/>
              <a:buChar char="v"/>
            </a:pPr>
            <a:r>
              <a:rPr lang="en-US" sz="2400" dirty="0"/>
              <a:t>Echolalia – repeats what you say, but it doesn’t mean they understand</a:t>
            </a:r>
          </a:p>
          <a:p>
            <a:pPr>
              <a:buFont typeface="Wingdings" panose="05000000000000000000" pitchFamily="2" charset="2"/>
              <a:buChar char="v"/>
            </a:pPr>
            <a:r>
              <a:rPr lang="en-US" sz="2400" dirty="0"/>
              <a:t>Trouble asking for help/doesn’t know to ask</a:t>
            </a:r>
          </a:p>
          <a:p>
            <a:pPr>
              <a:buFont typeface="Wingdings" panose="05000000000000000000" pitchFamily="2" charset="2"/>
              <a:buChar char="v"/>
            </a:pPr>
            <a:r>
              <a:rPr lang="en-US" sz="2400" dirty="0"/>
              <a:t>Express fear/anxiety in inappropriate ways</a:t>
            </a:r>
          </a:p>
          <a:p>
            <a:pPr>
              <a:buFont typeface="Wingdings" panose="05000000000000000000" pitchFamily="2" charset="2"/>
              <a:buChar char="v"/>
            </a:pPr>
            <a:r>
              <a:rPr lang="en-US" sz="2400" dirty="0"/>
              <a:t>Longer time to process information</a:t>
            </a:r>
          </a:p>
          <a:p>
            <a:pPr>
              <a:buFont typeface="Wingdings" panose="05000000000000000000" pitchFamily="2" charset="2"/>
              <a:buChar char="v"/>
            </a:pPr>
            <a:r>
              <a:rPr lang="en-US" sz="2400" dirty="0"/>
              <a:t>Challenge to understand and follow directions</a:t>
            </a:r>
          </a:p>
          <a:p>
            <a:pPr>
              <a:buFont typeface="Wingdings" panose="05000000000000000000" pitchFamily="2" charset="2"/>
              <a:buChar char="v"/>
            </a:pPr>
            <a:r>
              <a:rPr lang="en-US" sz="2400" dirty="0"/>
              <a:t>Takes things literally</a:t>
            </a:r>
          </a:p>
          <a:p>
            <a:pPr>
              <a:buFont typeface="Wingdings" panose="05000000000000000000" pitchFamily="2" charset="2"/>
              <a:buChar char="v"/>
            </a:pPr>
            <a:endParaRPr lang="en-US" sz="2400" dirty="0"/>
          </a:p>
        </p:txBody>
      </p:sp>
    </p:spTree>
    <p:extLst>
      <p:ext uri="{BB962C8B-B14F-4D97-AF65-F5344CB8AC3E}">
        <p14:creationId xmlns:p14="http://schemas.microsoft.com/office/powerpoint/2010/main" val="16427158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4D3A863-F14F-4F6B-86D5-742247478E8A}"/>
              </a:ext>
            </a:extLst>
          </p:cNvPr>
          <p:cNvSpPr>
            <a:spLocks noGrp="1"/>
          </p:cNvSpPr>
          <p:nvPr>
            <p:ph type="title"/>
          </p:nvPr>
        </p:nvSpPr>
        <p:spPr>
          <a:xfrm>
            <a:off x="809625" y="447675"/>
            <a:ext cx="10572750" cy="969963"/>
          </a:xfrm>
        </p:spPr>
        <p:txBody>
          <a:bodyPr/>
          <a:lstStyle/>
          <a:p>
            <a:r>
              <a:rPr lang="en-US" dirty="0"/>
              <a:t>Social Impairments</a:t>
            </a:r>
          </a:p>
        </p:txBody>
      </p:sp>
      <p:sp>
        <p:nvSpPr>
          <p:cNvPr id="4" name="Content Placeholder 2">
            <a:extLst>
              <a:ext uri="{FF2B5EF4-FFF2-40B4-BE49-F238E27FC236}">
                <a16:creationId xmlns:a16="http://schemas.microsoft.com/office/drawing/2014/main" id="{B0BCF136-3924-4005-9377-1841E9FD5EB6}"/>
              </a:ext>
            </a:extLst>
          </p:cNvPr>
          <p:cNvSpPr>
            <a:spLocks noGrp="1"/>
          </p:cNvSpPr>
          <p:nvPr>
            <p:ph idx="1"/>
          </p:nvPr>
        </p:nvSpPr>
        <p:spPr>
          <a:xfrm>
            <a:off x="847578" y="2422395"/>
            <a:ext cx="10563285" cy="3674397"/>
          </a:xfrm>
        </p:spPr>
        <p:txBody>
          <a:bodyPr>
            <a:normAutofit/>
          </a:bodyPr>
          <a:lstStyle/>
          <a:p>
            <a:pPr>
              <a:buFont typeface="Wingdings" panose="05000000000000000000" pitchFamily="2" charset="2"/>
              <a:buChar char="v"/>
            </a:pPr>
            <a:r>
              <a:rPr lang="en-US" sz="2400" dirty="0"/>
              <a:t>Finds the world confusing/not know rules and expectations</a:t>
            </a:r>
          </a:p>
          <a:p>
            <a:pPr>
              <a:buFont typeface="Wingdings" panose="05000000000000000000" pitchFamily="2" charset="2"/>
              <a:buChar char="v"/>
            </a:pPr>
            <a:r>
              <a:rPr lang="en-US" sz="2400" dirty="0"/>
              <a:t>Confused about people’s words, reactions</a:t>
            </a:r>
          </a:p>
          <a:p>
            <a:pPr>
              <a:buFont typeface="Wingdings" panose="05000000000000000000" pitchFamily="2" charset="2"/>
              <a:buChar char="v"/>
            </a:pPr>
            <a:r>
              <a:rPr lang="en-US" sz="2400" dirty="0"/>
              <a:t>Unable to read facial expressions or non-verbal cues</a:t>
            </a:r>
          </a:p>
          <a:p>
            <a:pPr>
              <a:buFont typeface="Wingdings" panose="05000000000000000000" pitchFamily="2" charset="2"/>
              <a:buChar char="v"/>
            </a:pPr>
            <a:r>
              <a:rPr lang="en-US" sz="2400" dirty="0"/>
              <a:t>Not motivated by gaining someone’s approval</a:t>
            </a:r>
          </a:p>
          <a:p>
            <a:pPr>
              <a:buFont typeface="Wingdings" panose="05000000000000000000" pitchFamily="2" charset="2"/>
              <a:buChar char="v"/>
            </a:pPr>
            <a:r>
              <a:rPr lang="en-US" sz="2400" dirty="0"/>
              <a:t>Doesn’t respond well to social interactions</a:t>
            </a:r>
          </a:p>
          <a:p>
            <a:pPr>
              <a:buFont typeface="Wingdings" panose="05000000000000000000" pitchFamily="2" charset="2"/>
              <a:buChar char="v"/>
            </a:pPr>
            <a:r>
              <a:rPr lang="en-US" sz="2400" dirty="0"/>
              <a:t>Doesn’t understand emotions</a:t>
            </a:r>
          </a:p>
          <a:p>
            <a:pPr>
              <a:buFont typeface="Wingdings" panose="05000000000000000000" pitchFamily="2" charset="2"/>
              <a:buChar char="v"/>
            </a:pPr>
            <a:r>
              <a:rPr lang="en-US" sz="2400" dirty="0"/>
              <a:t>May become upset by physical contact</a:t>
            </a:r>
          </a:p>
          <a:p>
            <a:endParaRPr lang="en-US" sz="2400" dirty="0"/>
          </a:p>
        </p:txBody>
      </p:sp>
    </p:spTree>
    <p:extLst>
      <p:ext uri="{BB962C8B-B14F-4D97-AF65-F5344CB8AC3E}">
        <p14:creationId xmlns:p14="http://schemas.microsoft.com/office/powerpoint/2010/main" val="18943126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26A45-C351-4252-ADAD-53302060928E}"/>
              </a:ext>
            </a:extLst>
          </p:cNvPr>
          <p:cNvSpPr>
            <a:spLocks noGrp="1"/>
          </p:cNvSpPr>
          <p:nvPr>
            <p:ph type="title"/>
          </p:nvPr>
        </p:nvSpPr>
        <p:spPr/>
        <p:txBody>
          <a:bodyPr/>
          <a:lstStyle/>
          <a:p>
            <a:r>
              <a:rPr lang="en-US" dirty="0"/>
              <a:t>Restricted and Repetitive Behaviors</a:t>
            </a:r>
          </a:p>
        </p:txBody>
      </p:sp>
      <p:sp>
        <p:nvSpPr>
          <p:cNvPr id="3" name="Content Placeholder 2">
            <a:extLst>
              <a:ext uri="{FF2B5EF4-FFF2-40B4-BE49-F238E27FC236}">
                <a16:creationId xmlns:a16="http://schemas.microsoft.com/office/drawing/2014/main" id="{7E92A265-7A22-4F2B-9C2E-28868D9C0FA7}"/>
              </a:ext>
            </a:extLst>
          </p:cNvPr>
          <p:cNvSpPr>
            <a:spLocks noGrp="1"/>
          </p:cNvSpPr>
          <p:nvPr>
            <p:ph idx="1"/>
          </p:nvPr>
        </p:nvSpPr>
        <p:spPr>
          <a:xfrm>
            <a:off x="964503" y="2222287"/>
            <a:ext cx="10797089" cy="4003149"/>
          </a:xfrm>
        </p:spPr>
        <p:txBody>
          <a:bodyPr>
            <a:normAutofit/>
          </a:bodyPr>
          <a:lstStyle/>
          <a:p>
            <a:pPr>
              <a:buFont typeface="Wingdings" panose="05000000000000000000" pitchFamily="2" charset="2"/>
              <a:buChar char="v"/>
            </a:pPr>
            <a:r>
              <a:rPr lang="en-US" sz="2400" dirty="0"/>
              <a:t>Transitions are difficult, especially when unexpected</a:t>
            </a:r>
          </a:p>
          <a:p>
            <a:pPr>
              <a:buFont typeface="Wingdings" panose="05000000000000000000" pitchFamily="2" charset="2"/>
              <a:buChar char="v"/>
            </a:pPr>
            <a:r>
              <a:rPr lang="en-US" sz="2400" dirty="0"/>
              <a:t>Routines and consistency are very important</a:t>
            </a:r>
          </a:p>
          <a:p>
            <a:pPr>
              <a:buFont typeface="Wingdings" panose="05000000000000000000" pitchFamily="2" charset="2"/>
              <a:buChar char="v"/>
            </a:pPr>
            <a:r>
              <a:rPr lang="en-US" sz="2400" dirty="0"/>
              <a:t>Intolerance for sounds, smells, light, etc.</a:t>
            </a:r>
          </a:p>
          <a:p>
            <a:pPr>
              <a:buFont typeface="Wingdings" panose="05000000000000000000" pitchFamily="2" charset="2"/>
              <a:buChar char="v"/>
            </a:pPr>
            <a:r>
              <a:rPr lang="en-US" sz="2400" dirty="0"/>
              <a:t>Fixated interests</a:t>
            </a:r>
          </a:p>
          <a:p>
            <a:pPr>
              <a:buFont typeface="Wingdings" panose="05000000000000000000" pitchFamily="2" charset="2"/>
              <a:buChar char="v"/>
            </a:pPr>
            <a:r>
              <a:rPr lang="en-US" sz="2400" dirty="0"/>
              <a:t>Ritually repeat certain behaviors, words, movements</a:t>
            </a:r>
          </a:p>
          <a:p>
            <a:pPr>
              <a:buFont typeface="Wingdings" panose="05000000000000000000" pitchFamily="2" charset="2"/>
              <a:buChar char="v"/>
            </a:pPr>
            <a:r>
              <a:rPr lang="en-US" sz="2400" dirty="0"/>
              <a:t>Rigid thinking</a:t>
            </a:r>
          </a:p>
          <a:p>
            <a:pPr>
              <a:buFont typeface="Wingdings" panose="05000000000000000000" pitchFamily="2" charset="2"/>
              <a:buChar char="v"/>
            </a:pPr>
            <a:r>
              <a:rPr lang="en-US" sz="2400" dirty="0"/>
              <a:t>Repetitive movements (often increased during stressful situations) known as self-stimulation or “stimming.”</a:t>
            </a:r>
          </a:p>
        </p:txBody>
      </p:sp>
    </p:spTree>
    <p:extLst>
      <p:ext uri="{BB962C8B-B14F-4D97-AF65-F5344CB8AC3E}">
        <p14:creationId xmlns:p14="http://schemas.microsoft.com/office/powerpoint/2010/main" val="1642816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4D3A863-F14F-4F6B-86D5-742247478E8A}"/>
              </a:ext>
            </a:extLst>
          </p:cNvPr>
          <p:cNvSpPr>
            <a:spLocks noGrp="1"/>
          </p:cNvSpPr>
          <p:nvPr>
            <p:ph type="title"/>
          </p:nvPr>
        </p:nvSpPr>
        <p:spPr>
          <a:xfrm>
            <a:off x="809625" y="447675"/>
            <a:ext cx="10572750" cy="969963"/>
          </a:xfrm>
        </p:spPr>
        <p:txBody>
          <a:bodyPr/>
          <a:lstStyle/>
          <a:p>
            <a:r>
              <a:rPr lang="en-US" dirty="0"/>
              <a:t>Common Challenging Behaviors</a:t>
            </a:r>
          </a:p>
        </p:txBody>
      </p:sp>
      <p:sp>
        <p:nvSpPr>
          <p:cNvPr id="6" name="Content Placeholder 2">
            <a:extLst>
              <a:ext uri="{FF2B5EF4-FFF2-40B4-BE49-F238E27FC236}">
                <a16:creationId xmlns:a16="http://schemas.microsoft.com/office/drawing/2014/main" id="{31F2FE6C-BABD-4E66-B9A7-904AB931BA9F}"/>
              </a:ext>
            </a:extLst>
          </p:cNvPr>
          <p:cNvSpPr txBox="1">
            <a:spLocks/>
          </p:cNvSpPr>
          <p:nvPr/>
        </p:nvSpPr>
        <p:spPr>
          <a:xfrm>
            <a:off x="819090" y="2472498"/>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a:buFont typeface="Wingdings" panose="05000000000000000000" pitchFamily="2" charset="2"/>
              <a:buChar char="v"/>
            </a:pPr>
            <a:endParaRPr lang="en-US" dirty="0"/>
          </a:p>
        </p:txBody>
      </p:sp>
      <p:sp>
        <p:nvSpPr>
          <p:cNvPr id="7" name="Content Placeholder 3">
            <a:extLst>
              <a:ext uri="{FF2B5EF4-FFF2-40B4-BE49-F238E27FC236}">
                <a16:creationId xmlns:a16="http://schemas.microsoft.com/office/drawing/2014/main" id="{F077E381-DA84-48BC-8504-EA6302BF5E2D}"/>
              </a:ext>
            </a:extLst>
          </p:cNvPr>
          <p:cNvSpPr>
            <a:spLocks noGrp="1"/>
          </p:cNvSpPr>
          <p:nvPr>
            <p:ph idx="1"/>
          </p:nvPr>
        </p:nvSpPr>
        <p:spPr>
          <a:xfrm>
            <a:off x="819089" y="1903955"/>
            <a:ext cx="10572749" cy="5098093"/>
          </a:xfrm>
        </p:spPr>
        <p:txBody>
          <a:bodyPr>
            <a:normAutofit/>
          </a:bodyPr>
          <a:lstStyle/>
          <a:p>
            <a:pPr>
              <a:buFont typeface="Wingdings" panose="05000000000000000000" pitchFamily="2" charset="2"/>
              <a:buChar char="v"/>
            </a:pPr>
            <a:r>
              <a:rPr lang="en-US" sz="2400" u="sng" dirty="0"/>
              <a:t>Property destruction</a:t>
            </a:r>
            <a:r>
              <a:rPr lang="en-US" sz="2400" dirty="0"/>
              <a:t>: breaking, banging, kicking, throwing objects, knocking things over, tearing things</a:t>
            </a:r>
          </a:p>
          <a:p>
            <a:pPr>
              <a:buFont typeface="Wingdings" panose="05000000000000000000" pitchFamily="2" charset="2"/>
              <a:buChar char="v"/>
            </a:pPr>
            <a:r>
              <a:rPr lang="en-US" sz="2400" u="sng" dirty="0"/>
              <a:t>Verbal aggression</a:t>
            </a:r>
            <a:r>
              <a:rPr lang="en-US" sz="2400" dirty="0"/>
              <a:t>: yelling, crying, swearing, threats</a:t>
            </a:r>
          </a:p>
          <a:p>
            <a:pPr>
              <a:buFont typeface="Wingdings" panose="05000000000000000000" pitchFamily="2" charset="2"/>
              <a:buChar char="v"/>
            </a:pPr>
            <a:r>
              <a:rPr lang="en-US" sz="2400" u="sng" dirty="0"/>
              <a:t>Elopement</a:t>
            </a:r>
            <a:r>
              <a:rPr lang="en-US" sz="2400" dirty="0"/>
              <a:t>: running away, wandering, sneaking away</a:t>
            </a:r>
          </a:p>
          <a:p>
            <a:pPr>
              <a:buFont typeface="Wingdings" panose="05000000000000000000" pitchFamily="2" charset="2"/>
              <a:buChar char="v"/>
            </a:pPr>
            <a:r>
              <a:rPr lang="en-US" sz="2400" u="sng" dirty="0"/>
              <a:t>Non-compliance</a:t>
            </a:r>
            <a:r>
              <a:rPr lang="en-US" sz="2400" dirty="0"/>
              <a:t>: refusing or unable to follow directions</a:t>
            </a:r>
          </a:p>
          <a:p>
            <a:pPr>
              <a:buFont typeface="Wingdings" panose="05000000000000000000" pitchFamily="2" charset="2"/>
              <a:buChar char="v"/>
            </a:pPr>
            <a:r>
              <a:rPr lang="en-US" sz="2400" u="sng" dirty="0"/>
              <a:t>Physical aggression</a:t>
            </a:r>
            <a:r>
              <a:rPr lang="en-US" sz="2400" dirty="0"/>
              <a:t>: hitting, biting, grabbing, hair pulling, slapping, kicking, pinching, scratching, pulling, head butting</a:t>
            </a:r>
          </a:p>
          <a:p>
            <a:pPr>
              <a:buFont typeface="Wingdings" panose="05000000000000000000" pitchFamily="2" charset="2"/>
              <a:buChar char="v"/>
            </a:pPr>
            <a:r>
              <a:rPr lang="en-US" sz="2400" u="sng" dirty="0"/>
              <a:t>Self-injury</a:t>
            </a:r>
            <a:r>
              <a:rPr lang="en-US" sz="2400" dirty="0"/>
              <a:t>: head banging, hand-to-head hitting, body slamming, hitting/punching himself, biting oneself, wound picking, hair pulling</a:t>
            </a:r>
          </a:p>
        </p:txBody>
      </p:sp>
    </p:spTree>
    <p:extLst>
      <p:ext uri="{BB962C8B-B14F-4D97-AF65-F5344CB8AC3E}">
        <p14:creationId xmlns:p14="http://schemas.microsoft.com/office/powerpoint/2010/main" val="2847998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54D79-BF6A-4408-8570-2C8D22EC2176}"/>
              </a:ext>
            </a:extLst>
          </p:cNvPr>
          <p:cNvSpPr>
            <a:spLocks noGrp="1"/>
          </p:cNvSpPr>
          <p:nvPr>
            <p:ph type="title"/>
          </p:nvPr>
        </p:nvSpPr>
        <p:spPr>
          <a:xfrm>
            <a:off x="484324" y="447188"/>
            <a:ext cx="11252564" cy="970450"/>
          </a:xfrm>
        </p:spPr>
        <p:txBody>
          <a:bodyPr/>
          <a:lstStyle/>
          <a:p>
            <a:r>
              <a:rPr lang="en-US" dirty="0"/>
              <a:t>Some Responses to Challenging Behaviors</a:t>
            </a:r>
          </a:p>
        </p:txBody>
      </p:sp>
      <p:sp>
        <p:nvSpPr>
          <p:cNvPr id="4" name="Content Placeholder 2">
            <a:extLst>
              <a:ext uri="{FF2B5EF4-FFF2-40B4-BE49-F238E27FC236}">
                <a16:creationId xmlns:a16="http://schemas.microsoft.com/office/drawing/2014/main" id="{28EBAF1B-6B08-440C-8F16-475804E02B06}"/>
              </a:ext>
            </a:extLst>
          </p:cNvPr>
          <p:cNvSpPr>
            <a:spLocks noGrp="1"/>
          </p:cNvSpPr>
          <p:nvPr>
            <p:ph idx="1"/>
          </p:nvPr>
        </p:nvSpPr>
        <p:spPr>
          <a:xfrm>
            <a:off x="538619" y="2204580"/>
            <a:ext cx="11348581" cy="4334005"/>
          </a:xfrm>
        </p:spPr>
        <p:txBody>
          <a:bodyPr>
            <a:normAutofit/>
          </a:bodyPr>
          <a:lstStyle/>
          <a:p>
            <a:pPr>
              <a:buFont typeface="Wingdings" panose="05000000000000000000" pitchFamily="2" charset="2"/>
              <a:buChar char="v"/>
            </a:pPr>
            <a:r>
              <a:rPr lang="en-US" sz="2400" dirty="0"/>
              <a:t>Redirect, encourage focus on something else</a:t>
            </a:r>
          </a:p>
          <a:p>
            <a:pPr>
              <a:buFont typeface="Wingdings" panose="05000000000000000000" pitchFamily="2" charset="2"/>
              <a:buChar char="v"/>
            </a:pPr>
            <a:r>
              <a:rPr lang="en-US" sz="2400" dirty="0"/>
              <a:t>If possible ignore the behavior, don’t talk about it</a:t>
            </a:r>
          </a:p>
          <a:p>
            <a:pPr>
              <a:buFont typeface="Wingdings" panose="05000000000000000000" pitchFamily="2" charset="2"/>
              <a:buChar char="v"/>
            </a:pPr>
            <a:r>
              <a:rPr lang="en-US" sz="2400" dirty="0"/>
              <a:t>Alternate tasks or First/Then</a:t>
            </a:r>
          </a:p>
          <a:p>
            <a:pPr>
              <a:buFont typeface="Wingdings" panose="05000000000000000000" pitchFamily="2" charset="2"/>
              <a:buChar char="v"/>
            </a:pPr>
            <a:r>
              <a:rPr lang="en-US" sz="2400" dirty="0"/>
              <a:t>Give choices</a:t>
            </a:r>
          </a:p>
          <a:p>
            <a:pPr>
              <a:buFont typeface="Wingdings" panose="05000000000000000000" pitchFamily="2" charset="2"/>
              <a:buChar char="v"/>
            </a:pPr>
            <a:r>
              <a:rPr lang="en-US" sz="2400" dirty="0"/>
              <a:t>Visual schedules</a:t>
            </a:r>
          </a:p>
          <a:p>
            <a:pPr>
              <a:buFont typeface="Wingdings" panose="05000000000000000000" pitchFamily="2" charset="2"/>
              <a:buChar char="v"/>
            </a:pPr>
            <a:r>
              <a:rPr lang="en-US" sz="2400" dirty="0"/>
              <a:t>Model coping skills such as deep breaths </a:t>
            </a:r>
          </a:p>
        </p:txBody>
      </p:sp>
    </p:spTree>
    <p:extLst>
      <p:ext uri="{BB962C8B-B14F-4D97-AF65-F5344CB8AC3E}">
        <p14:creationId xmlns:p14="http://schemas.microsoft.com/office/powerpoint/2010/main" val="948300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D6B23-F27D-48EF-8046-9365E637ABA4}"/>
              </a:ext>
            </a:extLst>
          </p:cNvPr>
          <p:cNvSpPr>
            <a:spLocks noGrp="1"/>
          </p:cNvSpPr>
          <p:nvPr>
            <p:ph type="title"/>
          </p:nvPr>
        </p:nvSpPr>
        <p:spPr>
          <a:xfrm>
            <a:off x="0" y="447188"/>
            <a:ext cx="12192000" cy="970450"/>
          </a:xfrm>
        </p:spPr>
        <p:txBody>
          <a:bodyPr/>
          <a:lstStyle/>
          <a:p>
            <a:r>
              <a:rPr lang="en-US" dirty="0"/>
              <a:t>Behavior: “action in response to a stimulation”</a:t>
            </a:r>
          </a:p>
        </p:txBody>
      </p:sp>
      <p:sp>
        <p:nvSpPr>
          <p:cNvPr id="3" name="Content Placeholder 2">
            <a:extLst>
              <a:ext uri="{FF2B5EF4-FFF2-40B4-BE49-F238E27FC236}">
                <a16:creationId xmlns:a16="http://schemas.microsoft.com/office/drawing/2014/main" id="{56904204-4DB4-4E88-940B-952C13AD0F34}"/>
              </a:ext>
            </a:extLst>
          </p:cNvPr>
          <p:cNvSpPr>
            <a:spLocks noGrp="1"/>
          </p:cNvSpPr>
          <p:nvPr>
            <p:ph idx="1"/>
          </p:nvPr>
        </p:nvSpPr>
        <p:spPr>
          <a:xfrm>
            <a:off x="818712" y="2522911"/>
            <a:ext cx="10554574" cy="3636511"/>
          </a:xfrm>
        </p:spPr>
        <p:txBody>
          <a:bodyPr/>
          <a:lstStyle/>
          <a:p>
            <a:pPr>
              <a:buFont typeface="Wingdings" panose="05000000000000000000" pitchFamily="2" charset="2"/>
              <a:buChar char="v"/>
            </a:pPr>
            <a:r>
              <a:rPr lang="en-US" sz="2800" dirty="0"/>
              <a:t>Behavior is a form of communication</a:t>
            </a:r>
          </a:p>
          <a:p>
            <a:pPr>
              <a:buFont typeface="Wingdings" panose="05000000000000000000" pitchFamily="2" charset="2"/>
              <a:buChar char="v"/>
            </a:pPr>
            <a:r>
              <a:rPr lang="en-US" sz="2800" dirty="0"/>
              <a:t>Behavior occurs because it serves a function and/or produces an outcome.</a:t>
            </a:r>
          </a:p>
          <a:p>
            <a:pPr>
              <a:buFont typeface="Wingdings" panose="05000000000000000000" pitchFamily="2" charset="2"/>
              <a:buChar char="v"/>
            </a:pPr>
            <a:r>
              <a:rPr lang="en-US" sz="2800" dirty="0"/>
              <a:t>The more consistently the behavior produces the same outcome the stronger that behavior and the more likely it is used in the future.</a:t>
            </a:r>
          </a:p>
          <a:p>
            <a:endParaRPr lang="en-US" dirty="0"/>
          </a:p>
        </p:txBody>
      </p:sp>
    </p:spTree>
    <p:extLst>
      <p:ext uri="{BB962C8B-B14F-4D97-AF65-F5344CB8AC3E}">
        <p14:creationId xmlns:p14="http://schemas.microsoft.com/office/powerpoint/2010/main" val="32027087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4ED438-C596-4045-80F3-6CE0DB6516BD}"/>
              </a:ext>
            </a:extLst>
          </p:cNvPr>
          <p:cNvSpPr>
            <a:spLocks noGrp="1"/>
          </p:cNvSpPr>
          <p:nvPr>
            <p:ph type="title"/>
          </p:nvPr>
        </p:nvSpPr>
        <p:spPr/>
        <p:txBody>
          <a:bodyPr/>
          <a:lstStyle/>
          <a:p>
            <a:r>
              <a:rPr lang="en-US" dirty="0"/>
              <a:t>A few things to remember about Behavior</a:t>
            </a:r>
          </a:p>
        </p:txBody>
      </p:sp>
      <p:sp>
        <p:nvSpPr>
          <p:cNvPr id="4" name="Rectangle 3">
            <a:extLst>
              <a:ext uri="{FF2B5EF4-FFF2-40B4-BE49-F238E27FC236}">
                <a16:creationId xmlns:a16="http://schemas.microsoft.com/office/drawing/2014/main" id="{099DFEB2-5B27-4B11-B140-19AE9338F11B}"/>
              </a:ext>
            </a:extLst>
          </p:cNvPr>
          <p:cNvSpPr/>
          <p:nvPr/>
        </p:nvSpPr>
        <p:spPr>
          <a:xfrm>
            <a:off x="1039661" y="2486661"/>
            <a:ext cx="9958192" cy="3144451"/>
          </a:xfrm>
          <a:prstGeom prst="rect">
            <a:avLst/>
          </a:prstGeom>
        </p:spPr>
        <p:txBody>
          <a:bodyPr wrap="square">
            <a:spAutoFit/>
          </a:bodyPr>
          <a:lstStyle/>
          <a:p>
            <a:pPr marL="457200" indent="-457200" fontAlgn="base">
              <a:spcBef>
                <a:spcPts val="360"/>
              </a:spcBef>
              <a:spcAft>
                <a:spcPts val="1000"/>
              </a:spcAft>
              <a:buFont typeface="Wingdings" panose="05000000000000000000" pitchFamily="2" charset="2"/>
              <a:buChar char="v"/>
            </a:pPr>
            <a:r>
              <a:rPr lang="en-US" sz="3200" dirty="0"/>
              <a:t>Students would behave if they could</a:t>
            </a:r>
            <a:endParaRPr lang="en-US" dirty="0"/>
          </a:p>
          <a:p>
            <a:pPr marL="457200" indent="-457200" fontAlgn="base">
              <a:spcBef>
                <a:spcPts val="360"/>
              </a:spcBef>
              <a:spcAft>
                <a:spcPts val="1000"/>
              </a:spcAft>
              <a:buFont typeface="Wingdings" panose="05000000000000000000" pitchFamily="2" charset="2"/>
              <a:buChar char="v"/>
            </a:pPr>
            <a:r>
              <a:rPr lang="en-US" sz="3200" dirty="0"/>
              <a:t>Behavior is related to context</a:t>
            </a:r>
          </a:p>
          <a:p>
            <a:pPr marL="457200" indent="-457200" fontAlgn="base">
              <a:spcBef>
                <a:spcPts val="360"/>
              </a:spcBef>
              <a:spcAft>
                <a:spcPts val="1000"/>
              </a:spcAft>
              <a:buFont typeface="Wingdings" panose="05000000000000000000" pitchFamily="2" charset="2"/>
              <a:buChar char="v"/>
            </a:pPr>
            <a:r>
              <a:rPr lang="en-US" sz="3200" dirty="0"/>
              <a:t>Behavior is learned and is malleable</a:t>
            </a:r>
            <a:endParaRPr lang="en-US" dirty="0"/>
          </a:p>
          <a:p>
            <a:pPr marL="457200" indent="-457200" fontAlgn="base">
              <a:spcBef>
                <a:spcPts val="360"/>
              </a:spcBef>
              <a:buFont typeface="Wingdings" panose="05000000000000000000" pitchFamily="2" charset="2"/>
              <a:buChar char="v"/>
            </a:pPr>
            <a:r>
              <a:rPr lang="en-US" sz="3200" dirty="0"/>
              <a:t>Behavior continues because it has worked</a:t>
            </a:r>
          </a:p>
          <a:p>
            <a:pPr marL="457200" indent="-457200" fontAlgn="base">
              <a:spcBef>
                <a:spcPts val="360"/>
              </a:spcBef>
              <a:buFont typeface="Wingdings" panose="05000000000000000000" pitchFamily="2" charset="2"/>
              <a:buChar char="v"/>
            </a:pPr>
            <a:r>
              <a:rPr lang="en-US" sz="3200" dirty="0"/>
              <a:t>Behavior serves a function</a:t>
            </a:r>
            <a:endParaRPr lang="en-US" dirty="0"/>
          </a:p>
        </p:txBody>
      </p:sp>
    </p:spTree>
    <p:extLst>
      <p:ext uri="{BB962C8B-B14F-4D97-AF65-F5344CB8AC3E}">
        <p14:creationId xmlns:p14="http://schemas.microsoft.com/office/powerpoint/2010/main" val="7381745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2E2EB-8E42-426D-B64A-D9889BBA78E3}"/>
              </a:ext>
            </a:extLst>
          </p:cNvPr>
          <p:cNvSpPr>
            <a:spLocks noGrp="1"/>
          </p:cNvSpPr>
          <p:nvPr>
            <p:ph type="title"/>
          </p:nvPr>
        </p:nvSpPr>
        <p:spPr/>
        <p:txBody>
          <a:bodyPr/>
          <a:lstStyle/>
          <a:p>
            <a:r>
              <a:rPr lang="en-US" dirty="0"/>
              <a:t>Functions of Behavior -- Access</a:t>
            </a:r>
          </a:p>
        </p:txBody>
      </p:sp>
      <p:sp>
        <p:nvSpPr>
          <p:cNvPr id="3" name="Content Placeholder 2">
            <a:extLst>
              <a:ext uri="{FF2B5EF4-FFF2-40B4-BE49-F238E27FC236}">
                <a16:creationId xmlns:a16="http://schemas.microsoft.com/office/drawing/2014/main" id="{82EE4A62-8204-4BBD-BA4B-175E7D5ABD07}"/>
              </a:ext>
            </a:extLst>
          </p:cNvPr>
          <p:cNvSpPr>
            <a:spLocks noGrp="1"/>
          </p:cNvSpPr>
          <p:nvPr>
            <p:ph sz="half" idx="1"/>
          </p:nvPr>
        </p:nvSpPr>
        <p:spPr>
          <a:xfrm>
            <a:off x="1234880" y="2624587"/>
            <a:ext cx="5190971" cy="5120640"/>
          </a:xfrm>
        </p:spPr>
        <p:txBody>
          <a:bodyPr>
            <a:normAutofit lnSpcReduction="10000"/>
          </a:bodyPr>
          <a:lstStyle/>
          <a:p>
            <a:pPr marL="0" indent="0">
              <a:buNone/>
            </a:pPr>
            <a:r>
              <a:rPr lang="en-US" sz="2400" dirty="0"/>
              <a:t> </a:t>
            </a:r>
          </a:p>
          <a:p>
            <a:pPr>
              <a:buFont typeface="Wingdings" panose="05000000000000000000" pitchFamily="2" charset="2"/>
              <a:buChar char="v"/>
            </a:pPr>
            <a:r>
              <a:rPr lang="en-US" sz="2600" dirty="0"/>
              <a:t>Tangibles/Activities</a:t>
            </a:r>
          </a:p>
          <a:p>
            <a:pPr lvl="1">
              <a:buFont typeface="Wingdings" panose="05000000000000000000" pitchFamily="2" charset="2"/>
              <a:buChar char="v"/>
            </a:pPr>
            <a:r>
              <a:rPr lang="en-US" sz="1800" dirty="0"/>
              <a:t>Food/drink</a:t>
            </a:r>
          </a:p>
          <a:p>
            <a:pPr lvl="1">
              <a:buFont typeface="Wingdings" panose="05000000000000000000" pitchFamily="2" charset="2"/>
              <a:buChar char="v"/>
            </a:pPr>
            <a:r>
              <a:rPr lang="en-US" sz="1800" dirty="0"/>
              <a:t>Tablet/computer</a:t>
            </a:r>
          </a:p>
          <a:p>
            <a:pPr lvl="1">
              <a:buFont typeface="Wingdings" panose="05000000000000000000" pitchFamily="2" charset="2"/>
              <a:buChar char="v"/>
            </a:pPr>
            <a:r>
              <a:rPr lang="en-US" sz="1800" dirty="0"/>
              <a:t>Toys</a:t>
            </a:r>
          </a:p>
          <a:p>
            <a:pPr lvl="1">
              <a:buFont typeface="Wingdings" panose="05000000000000000000" pitchFamily="2" charset="2"/>
              <a:buChar char="v"/>
            </a:pPr>
            <a:r>
              <a:rPr lang="en-US" sz="1800" dirty="0"/>
              <a:t>Outside play</a:t>
            </a:r>
          </a:p>
          <a:p>
            <a:pPr lvl="1">
              <a:buFont typeface="Wingdings" panose="05000000000000000000" pitchFamily="2" charset="2"/>
              <a:buChar char="v"/>
            </a:pPr>
            <a:endParaRPr lang="en-US" sz="2400" dirty="0"/>
          </a:p>
          <a:p>
            <a:pPr>
              <a:buFont typeface="Wingdings" panose="05000000000000000000" pitchFamily="2" charset="2"/>
              <a:buChar char="v"/>
            </a:pPr>
            <a:r>
              <a:rPr lang="en-US" sz="2600" dirty="0"/>
              <a:t>Social Attention</a:t>
            </a:r>
          </a:p>
          <a:p>
            <a:pPr lvl="1">
              <a:buFont typeface="Wingdings" panose="05000000000000000000" pitchFamily="2" charset="2"/>
              <a:buChar char="v"/>
            </a:pPr>
            <a:r>
              <a:rPr lang="en-US" sz="1800" dirty="0"/>
              <a:t>Praise</a:t>
            </a:r>
          </a:p>
          <a:p>
            <a:pPr lvl="1">
              <a:buFont typeface="Wingdings" panose="05000000000000000000" pitchFamily="2" charset="2"/>
              <a:buChar char="v"/>
            </a:pPr>
            <a:r>
              <a:rPr lang="en-US" sz="1800" dirty="0"/>
              <a:t>Reprimands</a:t>
            </a:r>
          </a:p>
          <a:p>
            <a:pPr lvl="1">
              <a:buFont typeface="Wingdings" panose="05000000000000000000" pitchFamily="2" charset="2"/>
              <a:buChar char="v"/>
            </a:pPr>
            <a:r>
              <a:rPr lang="en-US" sz="1800" dirty="0"/>
              <a:t>Play</a:t>
            </a:r>
          </a:p>
          <a:p>
            <a:pPr lvl="1">
              <a:buFont typeface="Wingdings" panose="05000000000000000000" pitchFamily="2" charset="2"/>
              <a:buChar char="v"/>
            </a:pPr>
            <a:r>
              <a:rPr lang="en-US" sz="1800" dirty="0"/>
              <a:t>Information</a:t>
            </a:r>
          </a:p>
          <a:p>
            <a:pPr lvl="1"/>
            <a:endParaRPr lang="en-US" dirty="0"/>
          </a:p>
          <a:p>
            <a:endParaRPr lang="en-US" dirty="0"/>
          </a:p>
          <a:p>
            <a:endParaRPr lang="en-US" dirty="0"/>
          </a:p>
          <a:p>
            <a:pPr lvl="1"/>
            <a:endParaRPr lang="en-US" dirty="0"/>
          </a:p>
          <a:p>
            <a:endParaRPr lang="en-US" dirty="0"/>
          </a:p>
        </p:txBody>
      </p:sp>
      <p:sp>
        <p:nvSpPr>
          <p:cNvPr id="6" name="Content Placeholder 5">
            <a:extLst>
              <a:ext uri="{FF2B5EF4-FFF2-40B4-BE49-F238E27FC236}">
                <a16:creationId xmlns:a16="http://schemas.microsoft.com/office/drawing/2014/main" id="{0FDFCA28-1688-4CBF-8131-2B3A88E02849}"/>
              </a:ext>
            </a:extLst>
          </p:cNvPr>
          <p:cNvSpPr>
            <a:spLocks noGrp="1"/>
          </p:cNvSpPr>
          <p:nvPr>
            <p:ph sz="half" idx="2"/>
          </p:nvPr>
        </p:nvSpPr>
        <p:spPr>
          <a:xfrm>
            <a:off x="6095999" y="1002083"/>
            <a:ext cx="5194583" cy="5974914"/>
          </a:xfrm>
        </p:spPr>
        <p:txBody>
          <a:bodyPr>
            <a:normAutofit lnSpcReduction="10000"/>
          </a:bodyPr>
          <a:lstStyle/>
          <a:p>
            <a:pPr>
              <a:buFont typeface="Wingdings" panose="05000000000000000000" pitchFamily="2" charset="2"/>
              <a:buChar char="v"/>
            </a:pPr>
            <a:r>
              <a:rPr lang="en-US" sz="2600" dirty="0"/>
              <a:t>Sensory</a:t>
            </a:r>
          </a:p>
          <a:p>
            <a:pPr lvl="1">
              <a:buFont typeface="Wingdings" panose="05000000000000000000" pitchFamily="2" charset="2"/>
              <a:buChar char="v"/>
            </a:pPr>
            <a:r>
              <a:rPr lang="en-US" sz="1800" dirty="0"/>
              <a:t>Sights</a:t>
            </a:r>
          </a:p>
          <a:p>
            <a:pPr lvl="1">
              <a:buFont typeface="Wingdings" panose="05000000000000000000" pitchFamily="2" charset="2"/>
              <a:buChar char="v"/>
            </a:pPr>
            <a:r>
              <a:rPr lang="en-US" sz="1800" dirty="0"/>
              <a:t>Smells</a:t>
            </a:r>
          </a:p>
          <a:p>
            <a:pPr lvl="1">
              <a:buFont typeface="Wingdings" panose="05000000000000000000" pitchFamily="2" charset="2"/>
              <a:buChar char="v"/>
            </a:pPr>
            <a:r>
              <a:rPr lang="en-US" sz="1800" dirty="0"/>
              <a:t>Sounds </a:t>
            </a:r>
          </a:p>
          <a:p>
            <a:pPr lvl="1">
              <a:buFont typeface="Wingdings" panose="05000000000000000000" pitchFamily="2" charset="2"/>
              <a:buChar char="v"/>
            </a:pPr>
            <a:r>
              <a:rPr lang="en-US" sz="1800" dirty="0"/>
              <a:t>Touch</a:t>
            </a:r>
          </a:p>
          <a:p>
            <a:pPr lvl="1">
              <a:buFont typeface="Wingdings" panose="05000000000000000000" pitchFamily="2" charset="2"/>
              <a:buChar char="v"/>
            </a:pPr>
            <a:r>
              <a:rPr lang="en-US" sz="1800" dirty="0"/>
              <a:t>Taste</a:t>
            </a:r>
          </a:p>
          <a:p>
            <a:pPr marL="502920" lvl="1" indent="0">
              <a:buNone/>
            </a:pPr>
            <a:r>
              <a:rPr lang="en-US" sz="1700" dirty="0"/>
              <a:t>Sensory Input: Add calm, self-regulating, feels good </a:t>
            </a:r>
          </a:p>
          <a:p>
            <a:pPr marL="0" indent="0">
              <a:buNone/>
            </a:pPr>
            <a:endParaRPr lang="en-US" dirty="0"/>
          </a:p>
        </p:txBody>
      </p:sp>
    </p:spTree>
    <p:extLst>
      <p:ext uri="{BB962C8B-B14F-4D97-AF65-F5344CB8AC3E}">
        <p14:creationId xmlns:p14="http://schemas.microsoft.com/office/powerpoint/2010/main" val="15619069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2E2EB-8E42-426D-B64A-D9889BBA78E3}"/>
              </a:ext>
            </a:extLst>
          </p:cNvPr>
          <p:cNvSpPr>
            <a:spLocks noGrp="1"/>
          </p:cNvSpPr>
          <p:nvPr>
            <p:ph type="title"/>
          </p:nvPr>
        </p:nvSpPr>
        <p:spPr/>
        <p:txBody>
          <a:bodyPr/>
          <a:lstStyle/>
          <a:p>
            <a:r>
              <a:rPr lang="en-US" dirty="0"/>
              <a:t>Functions of Behavior – Escape/Avoid</a:t>
            </a:r>
          </a:p>
        </p:txBody>
      </p:sp>
      <p:sp>
        <p:nvSpPr>
          <p:cNvPr id="3" name="Content Placeholder 2">
            <a:extLst>
              <a:ext uri="{FF2B5EF4-FFF2-40B4-BE49-F238E27FC236}">
                <a16:creationId xmlns:a16="http://schemas.microsoft.com/office/drawing/2014/main" id="{82EE4A62-8204-4BBD-BA4B-175E7D5ABD07}"/>
              </a:ext>
            </a:extLst>
          </p:cNvPr>
          <p:cNvSpPr>
            <a:spLocks noGrp="1"/>
          </p:cNvSpPr>
          <p:nvPr>
            <p:ph sz="half" idx="1"/>
          </p:nvPr>
        </p:nvSpPr>
        <p:spPr>
          <a:xfrm>
            <a:off x="1234880" y="2624587"/>
            <a:ext cx="5190971" cy="5120640"/>
          </a:xfrm>
        </p:spPr>
        <p:txBody>
          <a:bodyPr>
            <a:normAutofit lnSpcReduction="10000"/>
          </a:bodyPr>
          <a:lstStyle/>
          <a:p>
            <a:pPr marL="0" indent="0">
              <a:buNone/>
            </a:pPr>
            <a:r>
              <a:rPr lang="en-US" sz="2400" dirty="0"/>
              <a:t> </a:t>
            </a:r>
          </a:p>
          <a:p>
            <a:pPr>
              <a:buFont typeface="Wingdings" panose="05000000000000000000" pitchFamily="2" charset="2"/>
              <a:buChar char="v"/>
            </a:pPr>
            <a:r>
              <a:rPr lang="en-US" sz="2600" dirty="0"/>
              <a:t>Tangibles/Activities</a:t>
            </a:r>
          </a:p>
          <a:p>
            <a:pPr lvl="1">
              <a:buFont typeface="Wingdings" panose="05000000000000000000" pitchFamily="2" charset="2"/>
              <a:buChar char="v"/>
            </a:pPr>
            <a:r>
              <a:rPr lang="en-US" sz="1800" dirty="0"/>
              <a:t>Food/drink</a:t>
            </a:r>
          </a:p>
          <a:p>
            <a:pPr lvl="1">
              <a:buFont typeface="Wingdings" panose="05000000000000000000" pitchFamily="2" charset="2"/>
              <a:buChar char="v"/>
            </a:pPr>
            <a:r>
              <a:rPr lang="en-US" sz="1800" dirty="0"/>
              <a:t>Tablet/computer</a:t>
            </a:r>
          </a:p>
          <a:p>
            <a:pPr lvl="1">
              <a:buFont typeface="Wingdings" panose="05000000000000000000" pitchFamily="2" charset="2"/>
              <a:buChar char="v"/>
            </a:pPr>
            <a:r>
              <a:rPr lang="en-US" sz="1800" dirty="0"/>
              <a:t>Toys</a:t>
            </a:r>
          </a:p>
          <a:p>
            <a:pPr lvl="1">
              <a:buFont typeface="Wingdings" panose="05000000000000000000" pitchFamily="2" charset="2"/>
              <a:buChar char="v"/>
            </a:pPr>
            <a:r>
              <a:rPr lang="en-US" sz="1800" dirty="0"/>
              <a:t>Outside play</a:t>
            </a:r>
          </a:p>
          <a:p>
            <a:pPr lvl="1">
              <a:buFont typeface="Wingdings" panose="05000000000000000000" pitchFamily="2" charset="2"/>
              <a:buChar char="v"/>
            </a:pPr>
            <a:endParaRPr lang="en-US" sz="2400" dirty="0"/>
          </a:p>
          <a:p>
            <a:pPr>
              <a:buFont typeface="Wingdings" panose="05000000000000000000" pitchFamily="2" charset="2"/>
              <a:buChar char="v"/>
            </a:pPr>
            <a:r>
              <a:rPr lang="en-US" sz="2600" dirty="0"/>
              <a:t>Social Attention</a:t>
            </a:r>
          </a:p>
          <a:p>
            <a:pPr lvl="1">
              <a:buFont typeface="Wingdings" panose="05000000000000000000" pitchFamily="2" charset="2"/>
              <a:buChar char="v"/>
            </a:pPr>
            <a:r>
              <a:rPr lang="en-US" sz="1800" dirty="0"/>
              <a:t>Demands</a:t>
            </a:r>
          </a:p>
          <a:p>
            <a:pPr lvl="1">
              <a:buFont typeface="Wingdings" panose="05000000000000000000" pitchFamily="2" charset="2"/>
              <a:buChar char="v"/>
            </a:pPr>
            <a:r>
              <a:rPr lang="en-US" sz="1800" dirty="0"/>
              <a:t>Reprimands</a:t>
            </a:r>
          </a:p>
          <a:p>
            <a:pPr lvl="1">
              <a:buFont typeface="Wingdings" panose="05000000000000000000" pitchFamily="2" charset="2"/>
              <a:buChar char="v"/>
            </a:pPr>
            <a:r>
              <a:rPr lang="en-US" sz="1800" dirty="0"/>
              <a:t>Praise</a:t>
            </a:r>
          </a:p>
          <a:p>
            <a:pPr lvl="1">
              <a:buFont typeface="Wingdings" panose="05000000000000000000" pitchFamily="2" charset="2"/>
              <a:buChar char="v"/>
            </a:pPr>
            <a:r>
              <a:rPr lang="en-US" sz="1800" dirty="0"/>
              <a:t>Questions</a:t>
            </a:r>
          </a:p>
          <a:p>
            <a:pPr lvl="1"/>
            <a:endParaRPr lang="en-US" dirty="0"/>
          </a:p>
          <a:p>
            <a:endParaRPr lang="en-US" dirty="0"/>
          </a:p>
          <a:p>
            <a:endParaRPr lang="en-US" dirty="0"/>
          </a:p>
          <a:p>
            <a:pPr lvl="1"/>
            <a:endParaRPr lang="en-US" dirty="0"/>
          </a:p>
          <a:p>
            <a:endParaRPr lang="en-US" dirty="0"/>
          </a:p>
        </p:txBody>
      </p:sp>
      <p:sp>
        <p:nvSpPr>
          <p:cNvPr id="6" name="Content Placeholder 5">
            <a:extLst>
              <a:ext uri="{FF2B5EF4-FFF2-40B4-BE49-F238E27FC236}">
                <a16:creationId xmlns:a16="http://schemas.microsoft.com/office/drawing/2014/main" id="{0FDFCA28-1688-4CBF-8131-2B3A88E02849}"/>
              </a:ext>
            </a:extLst>
          </p:cNvPr>
          <p:cNvSpPr>
            <a:spLocks noGrp="1"/>
          </p:cNvSpPr>
          <p:nvPr>
            <p:ph sz="half" idx="2"/>
          </p:nvPr>
        </p:nvSpPr>
        <p:spPr>
          <a:xfrm>
            <a:off x="6095999" y="1077239"/>
            <a:ext cx="5194583" cy="5899758"/>
          </a:xfrm>
        </p:spPr>
        <p:txBody>
          <a:bodyPr>
            <a:normAutofit lnSpcReduction="10000"/>
          </a:bodyPr>
          <a:lstStyle/>
          <a:p>
            <a:pPr>
              <a:buFont typeface="Wingdings" panose="05000000000000000000" pitchFamily="2" charset="2"/>
              <a:buChar char="v"/>
            </a:pPr>
            <a:r>
              <a:rPr lang="en-US" sz="2600" dirty="0"/>
              <a:t>Sensory</a:t>
            </a:r>
          </a:p>
          <a:p>
            <a:pPr lvl="1">
              <a:buFont typeface="Wingdings" panose="05000000000000000000" pitchFamily="2" charset="2"/>
              <a:buChar char="v"/>
            </a:pPr>
            <a:r>
              <a:rPr lang="en-US" sz="1800" dirty="0"/>
              <a:t>Sights</a:t>
            </a:r>
          </a:p>
          <a:p>
            <a:pPr lvl="1">
              <a:buFont typeface="Wingdings" panose="05000000000000000000" pitchFamily="2" charset="2"/>
              <a:buChar char="v"/>
            </a:pPr>
            <a:r>
              <a:rPr lang="en-US" sz="1800" dirty="0"/>
              <a:t>Smells</a:t>
            </a:r>
          </a:p>
          <a:p>
            <a:pPr lvl="1">
              <a:buFont typeface="Wingdings" panose="05000000000000000000" pitchFamily="2" charset="2"/>
              <a:buChar char="v"/>
            </a:pPr>
            <a:r>
              <a:rPr lang="en-US" sz="1800" dirty="0"/>
              <a:t>Sounds </a:t>
            </a:r>
          </a:p>
          <a:p>
            <a:pPr lvl="1">
              <a:buFont typeface="Wingdings" panose="05000000000000000000" pitchFamily="2" charset="2"/>
              <a:buChar char="v"/>
            </a:pPr>
            <a:r>
              <a:rPr lang="en-US" sz="1800" dirty="0"/>
              <a:t>Touch</a:t>
            </a:r>
          </a:p>
          <a:p>
            <a:pPr lvl="1">
              <a:buFont typeface="Wingdings" panose="05000000000000000000" pitchFamily="2" charset="2"/>
              <a:buChar char="v"/>
            </a:pPr>
            <a:r>
              <a:rPr lang="en-US" sz="1800" dirty="0"/>
              <a:t>Taste</a:t>
            </a:r>
          </a:p>
          <a:p>
            <a:pPr marL="502920" lvl="1" indent="0">
              <a:buNone/>
            </a:pPr>
            <a:r>
              <a:rPr lang="en-US" sz="1700" dirty="0"/>
              <a:t>Sensory Input: </a:t>
            </a:r>
            <a:r>
              <a:rPr lang="en-US" sz="1800" dirty="0"/>
              <a:t>Block/avoid a painful/irritating sensation</a:t>
            </a:r>
            <a:endParaRPr lang="en-US" sz="1700" dirty="0"/>
          </a:p>
          <a:p>
            <a:pPr marL="0" indent="0">
              <a:buNone/>
            </a:pPr>
            <a:endParaRPr lang="en-US" dirty="0"/>
          </a:p>
        </p:txBody>
      </p:sp>
    </p:spTree>
    <p:extLst>
      <p:ext uri="{BB962C8B-B14F-4D97-AF65-F5344CB8AC3E}">
        <p14:creationId xmlns:p14="http://schemas.microsoft.com/office/powerpoint/2010/main" val="18190971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93BD4-4AEF-4C57-A8E3-9AF2A38F5421}"/>
              </a:ext>
            </a:extLst>
          </p:cNvPr>
          <p:cNvSpPr>
            <a:spLocks noGrp="1"/>
          </p:cNvSpPr>
          <p:nvPr>
            <p:ph type="title"/>
          </p:nvPr>
        </p:nvSpPr>
        <p:spPr>
          <a:xfrm>
            <a:off x="810000" y="447188"/>
            <a:ext cx="11039622" cy="970450"/>
          </a:xfrm>
        </p:spPr>
        <p:txBody>
          <a:bodyPr/>
          <a:lstStyle/>
          <a:p>
            <a:r>
              <a:rPr lang="en-US" dirty="0"/>
              <a:t>Elopement Behavior – What is the Function?</a:t>
            </a:r>
          </a:p>
        </p:txBody>
      </p:sp>
      <p:sp>
        <p:nvSpPr>
          <p:cNvPr id="3" name="Content Placeholder 2">
            <a:extLst>
              <a:ext uri="{FF2B5EF4-FFF2-40B4-BE49-F238E27FC236}">
                <a16:creationId xmlns:a16="http://schemas.microsoft.com/office/drawing/2014/main" id="{45D3A2F7-A374-44B5-A1F3-1CEBA7B75C50}"/>
              </a:ext>
            </a:extLst>
          </p:cNvPr>
          <p:cNvSpPr>
            <a:spLocks noGrp="1"/>
          </p:cNvSpPr>
          <p:nvPr>
            <p:ph idx="1"/>
          </p:nvPr>
        </p:nvSpPr>
        <p:spPr>
          <a:xfrm>
            <a:off x="2054268" y="2197235"/>
            <a:ext cx="10021692" cy="3636511"/>
          </a:xfrm>
        </p:spPr>
        <p:txBody>
          <a:bodyPr/>
          <a:lstStyle/>
          <a:p>
            <a:pPr>
              <a:buFont typeface="Wingdings" panose="05000000000000000000" pitchFamily="2" charset="2"/>
              <a:buChar char="v"/>
            </a:pPr>
            <a:r>
              <a:rPr lang="en-US" sz="2400" dirty="0"/>
              <a:t>He might be trying to </a:t>
            </a:r>
            <a:r>
              <a:rPr lang="en-US" sz="2400" b="1" dirty="0"/>
              <a:t>access</a:t>
            </a:r>
            <a:r>
              <a:rPr lang="en-US" sz="2400" dirty="0"/>
              <a:t> areas of high interest, such as playground, trains, tractors, swimming pool, etc.</a:t>
            </a:r>
          </a:p>
          <a:p>
            <a:pPr>
              <a:buFont typeface="Wingdings" panose="05000000000000000000" pitchFamily="2" charset="2"/>
              <a:buChar char="v"/>
            </a:pPr>
            <a:r>
              <a:rPr lang="en-US" sz="2400" dirty="0"/>
              <a:t>He might be trying to </a:t>
            </a:r>
            <a:r>
              <a:rPr lang="en-US" sz="2400" b="1" dirty="0"/>
              <a:t>escape</a:t>
            </a:r>
            <a:r>
              <a:rPr lang="en-US" sz="2400" dirty="0"/>
              <a:t> a noisy or crowded environment, a task or demand, an unexpected change.</a:t>
            </a:r>
          </a:p>
          <a:p>
            <a:pPr>
              <a:buFont typeface="Wingdings" panose="05000000000000000000" pitchFamily="2" charset="2"/>
              <a:buChar char="v"/>
            </a:pPr>
            <a:r>
              <a:rPr lang="en-US" sz="2400" dirty="0"/>
              <a:t>He might just enjoy the </a:t>
            </a:r>
            <a:r>
              <a:rPr lang="en-US" sz="2400" b="1" dirty="0"/>
              <a:t>sensory</a:t>
            </a:r>
            <a:r>
              <a:rPr lang="en-US" sz="2400" dirty="0"/>
              <a:t> feeling of running; and may typically return safely.</a:t>
            </a:r>
          </a:p>
          <a:p>
            <a:endParaRPr lang="en-US" dirty="0"/>
          </a:p>
        </p:txBody>
      </p:sp>
      <p:pic>
        <p:nvPicPr>
          <p:cNvPr id="4" name="Picture 2" descr="What Is Stimming? | Autism - YouTube">
            <a:extLst>
              <a:ext uri="{FF2B5EF4-FFF2-40B4-BE49-F238E27FC236}">
                <a16:creationId xmlns:a16="http://schemas.microsoft.com/office/drawing/2014/main" id="{65C47A8F-2165-4FCF-8D9C-27E7C4ED6EE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720" r="43600"/>
          <a:stretch/>
        </p:blipFill>
        <p:spPr bwMode="auto">
          <a:xfrm>
            <a:off x="1" y="3844255"/>
            <a:ext cx="1866378" cy="3013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75631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8CE19-F132-465D-A31F-4E2EE8EFA182}"/>
              </a:ext>
            </a:extLst>
          </p:cNvPr>
          <p:cNvSpPr>
            <a:spLocks noGrp="1"/>
          </p:cNvSpPr>
          <p:nvPr>
            <p:ph type="title"/>
          </p:nvPr>
        </p:nvSpPr>
        <p:spPr/>
        <p:txBody>
          <a:bodyPr/>
          <a:lstStyle/>
          <a:p>
            <a:r>
              <a:rPr lang="en-US" dirty="0"/>
              <a:t>ABA and Autism</a:t>
            </a:r>
          </a:p>
        </p:txBody>
      </p:sp>
      <p:sp>
        <p:nvSpPr>
          <p:cNvPr id="4" name="Content Placeholder 2">
            <a:extLst>
              <a:ext uri="{FF2B5EF4-FFF2-40B4-BE49-F238E27FC236}">
                <a16:creationId xmlns:a16="http://schemas.microsoft.com/office/drawing/2014/main" id="{BDB759C6-26AF-4D0B-89B3-ED02B02C42C3}"/>
              </a:ext>
            </a:extLst>
          </p:cNvPr>
          <p:cNvSpPr>
            <a:spLocks noGrp="1"/>
          </p:cNvSpPr>
          <p:nvPr>
            <p:ph idx="1"/>
          </p:nvPr>
        </p:nvSpPr>
        <p:spPr>
          <a:xfrm>
            <a:off x="819150" y="2222500"/>
            <a:ext cx="10553700" cy="3636963"/>
          </a:xfrm>
        </p:spPr>
        <p:txBody>
          <a:bodyPr>
            <a:normAutofit/>
          </a:bodyPr>
          <a:lstStyle/>
          <a:p>
            <a:pPr>
              <a:buFont typeface="Wingdings" panose="05000000000000000000" pitchFamily="2" charset="2"/>
              <a:buChar char="v"/>
            </a:pPr>
            <a:r>
              <a:rPr lang="en-US" sz="2400" dirty="0"/>
              <a:t>ABA – Applied Behavior Analysis –- scientific approach to understanding behavior</a:t>
            </a:r>
          </a:p>
          <a:p>
            <a:pPr>
              <a:buFont typeface="Wingdings" panose="05000000000000000000" pitchFamily="2" charset="2"/>
              <a:buChar char="v"/>
            </a:pPr>
            <a:r>
              <a:rPr lang="en-US" sz="2400" dirty="0"/>
              <a:t>Analysis of the functions of the behavior provides direction to increase, reduce and change behaviors by manipulating the environment, antecedents and responses to the behaviors.</a:t>
            </a:r>
          </a:p>
          <a:p>
            <a:pPr>
              <a:buFont typeface="Wingdings" panose="05000000000000000000" pitchFamily="2" charset="2"/>
              <a:buChar char="v"/>
            </a:pPr>
            <a:r>
              <a:rPr lang="en-US" sz="2400" dirty="0"/>
              <a:t>ABA is often used to help children with autism increase communication, social engagement, and toleration skills while reducing problem behaviors. </a:t>
            </a:r>
          </a:p>
          <a:p>
            <a:pPr marL="0" indent="0">
              <a:buNone/>
            </a:pPr>
            <a:endParaRPr lang="en-US" dirty="0"/>
          </a:p>
        </p:txBody>
      </p:sp>
    </p:spTree>
    <p:extLst>
      <p:ext uri="{BB962C8B-B14F-4D97-AF65-F5344CB8AC3E}">
        <p14:creationId xmlns:p14="http://schemas.microsoft.com/office/powerpoint/2010/main" val="18465721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491DA-02A7-4E04-8309-FA6CCE23AE16}"/>
              </a:ext>
            </a:extLst>
          </p:cNvPr>
          <p:cNvSpPr>
            <a:spLocks noGrp="1"/>
          </p:cNvSpPr>
          <p:nvPr>
            <p:ph type="title"/>
          </p:nvPr>
        </p:nvSpPr>
        <p:spPr>
          <a:xfrm>
            <a:off x="827424" y="447188"/>
            <a:ext cx="10554574" cy="970450"/>
          </a:xfrm>
        </p:spPr>
        <p:txBody>
          <a:bodyPr/>
          <a:lstStyle/>
          <a:p>
            <a:r>
              <a:rPr lang="en-US" dirty="0"/>
              <a:t>Common ABA Tools to Alter Behavior</a:t>
            </a:r>
          </a:p>
        </p:txBody>
      </p:sp>
      <p:sp>
        <p:nvSpPr>
          <p:cNvPr id="3" name="Content Placeholder 2">
            <a:extLst>
              <a:ext uri="{FF2B5EF4-FFF2-40B4-BE49-F238E27FC236}">
                <a16:creationId xmlns:a16="http://schemas.microsoft.com/office/drawing/2014/main" id="{87D32939-AC90-47BE-B789-3B6BC874EBA8}"/>
              </a:ext>
            </a:extLst>
          </p:cNvPr>
          <p:cNvSpPr>
            <a:spLocks noGrp="1"/>
          </p:cNvSpPr>
          <p:nvPr>
            <p:ph idx="1"/>
          </p:nvPr>
        </p:nvSpPr>
        <p:spPr>
          <a:xfrm>
            <a:off x="818712" y="1941534"/>
            <a:ext cx="10554574" cy="5060515"/>
          </a:xfrm>
        </p:spPr>
        <p:txBody>
          <a:bodyPr>
            <a:normAutofit/>
          </a:bodyPr>
          <a:lstStyle/>
          <a:p>
            <a:pPr>
              <a:buFont typeface="Wingdings" panose="05000000000000000000" pitchFamily="2" charset="2"/>
              <a:buChar char="v"/>
            </a:pPr>
            <a:r>
              <a:rPr lang="en-US" sz="2400" dirty="0"/>
              <a:t>Reinforcement &amp; Punishment</a:t>
            </a:r>
          </a:p>
          <a:p>
            <a:pPr>
              <a:buFont typeface="Wingdings" panose="05000000000000000000" pitchFamily="2" charset="2"/>
              <a:buChar char="v"/>
            </a:pPr>
            <a:r>
              <a:rPr lang="en-US" sz="2400" dirty="0"/>
              <a:t>Shaping</a:t>
            </a:r>
          </a:p>
          <a:p>
            <a:pPr>
              <a:buFont typeface="Wingdings" panose="05000000000000000000" pitchFamily="2" charset="2"/>
              <a:buChar char="v"/>
            </a:pPr>
            <a:r>
              <a:rPr lang="en-US" sz="2400" dirty="0"/>
              <a:t>Prompting</a:t>
            </a:r>
          </a:p>
          <a:p>
            <a:pPr>
              <a:buFont typeface="Wingdings" panose="05000000000000000000" pitchFamily="2" charset="2"/>
              <a:buChar char="v"/>
            </a:pPr>
            <a:r>
              <a:rPr lang="en-US" sz="2400" dirty="0"/>
              <a:t>Errorless Learning</a:t>
            </a:r>
          </a:p>
          <a:p>
            <a:pPr>
              <a:buFont typeface="Wingdings" panose="05000000000000000000" pitchFamily="2" charset="2"/>
              <a:buChar char="v"/>
            </a:pPr>
            <a:r>
              <a:rPr lang="en-US" sz="2400" dirty="0"/>
              <a:t>Discrete Trial Teaching</a:t>
            </a:r>
          </a:p>
          <a:p>
            <a:pPr>
              <a:buFont typeface="Wingdings" panose="05000000000000000000" pitchFamily="2" charset="2"/>
              <a:buChar char="v"/>
            </a:pPr>
            <a:r>
              <a:rPr lang="en-US" sz="2400" dirty="0"/>
              <a:t>Natural Environment Teaching</a:t>
            </a:r>
          </a:p>
          <a:p>
            <a:pPr>
              <a:buFont typeface="Wingdings" panose="05000000000000000000" pitchFamily="2" charset="2"/>
              <a:buChar char="v"/>
            </a:pPr>
            <a:r>
              <a:rPr lang="en-US" sz="2400" dirty="0"/>
              <a:t>Stimulus Control and Stimulus Fading</a:t>
            </a:r>
          </a:p>
          <a:p>
            <a:pPr>
              <a:buFont typeface="Wingdings" panose="05000000000000000000" pitchFamily="2" charset="2"/>
              <a:buChar char="v"/>
            </a:pPr>
            <a:r>
              <a:rPr lang="en-US" sz="2400" dirty="0"/>
              <a:t>Antecedent Interventions</a:t>
            </a:r>
          </a:p>
        </p:txBody>
      </p:sp>
    </p:spTree>
    <p:extLst>
      <p:ext uri="{BB962C8B-B14F-4D97-AF65-F5344CB8AC3E}">
        <p14:creationId xmlns:p14="http://schemas.microsoft.com/office/powerpoint/2010/main" val="37528318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9764C-9E71-431B-8CF0-F2DF4646AAC2}"/>
              </a:ext>
            </a:extLst>
          </p:cNvPr>
          <p:cNvSpPr>
            <a:spLocks noGrp="1"/>
          </p:cNvSpPr>
          <p:nvPr>
            <p:ph type="title"/>
          </p:nvPr>
        </p:nvSpPr>
        <p:spPr/>
        <p:txBody>
          <a:bodyPr/>
          <a:lstStyle/>
          <a:p>
            <a:r>
              <a:rPr lang="en-US" dirty="0"/>
              <a:t>Myths About ABA</a:t>
            </a:r>
          </a:p>
        </p:txBody>
      </p:sp>
      <p:sp>
        <p:nvSpPr>
          <p:cNvPr id="3" name="Content Placeholder 2">
            <a:extLst>
              <a:ext uri="{FF2B5EF4-FFF2-40B4-BE49-F238E27FC236}">
                <a16:creationId xmlns:a16="http://schemas.microsoft.com/office/drawing/2014/main" id="{772A2C07-0313-41F6-A573-B434500086E4}"/>
              </a:ext>
            </a:extLst>
          </p:cNvPr>
          <p:cNvSpPr>
            <a:spLocks noGrp="1"/>
          </p:cNvSpPr>
          <p:nvPr>
            <p:ph idx="1"/>
          </p:nvPr>
        </p:nvSpPr>
        <p:spPr>
          <a:xfrm>
            <a:off x="810000" y="1936088"/>
            <a:ext cx="10554574" cy="4280519"/>
          </a:xfrm>
        </p:spPr>
        <p:txBody>
          <a:bodyPr>
            <a:normAutofit/>
          </a:bodyPr>
          <a:lstStyle/>
          <a:p>
            <a:pPr>
              <a:buFont typeface="Wingdings" panose="05000000000000000000" pitchFamily="2" charset="2"/>
              <a:buChar char="v"/>
            </a:pPr>
            <a:r>
              <a:rPr lang="en-US" sz="2400" dirty="0"/>
              <a:t>Must be at least 10 hours, should be 30-40 hours per week, to be effective</a:t>
            </a:r>
          </a:p>
          <a:p>
            <a:pPr>
              <a:buFont typeface="Wingdings" panose="05000000000000000000" pitchFamily="2" charset="2"/>
              <a:buChar char="v"/>
            </a:pPr>
            <a:r>
              <a:rPr lang="en-US" sz="2400" dirty="0"/>
              <a:t>Includes hours of drills sitting at a table, building compliance</a:t>
            </a:r>
          </a:p>
          <a:p>
            <a:pPr>
              <a:buFont typeface="Wingdings" panose="05000000000000000000" pitchFamily="2" charset="2"/>
              <a:buChar char="v"/>
            </a:pPr>
            <a:r>
              <a:rPr lang="en-US" sz="2400" dirty="0"/>
              <a:t>Bribes children with candy and iPads</a:t>
            </a:r>
          </a:p>
          <a:p>
            <a:pPr>
              <a:buFont typeface="Wingdings" panose="05000000000000000000" pitchFamily="2" charset="2"/>
              <a:buChar char="v"/>
            </a:pPr>
            <a:r>
              <a:rPr lang="en-US" sz="2400" dirty="0"/>
              <a:t>Can’t be used with someone with a history of trauma</a:t>
            </a:r>
          </a:p>
          <a:p>
            <a:pPr>
              <a:buFont typeface="Wingdings" panose="05000000000000000000" pitchFamily="2" charset="2"/>
              <a:buChar char="v"/>
            </a:pPr>
            <a:r>
              <a:rPr lang="en-US" sz="2400" dirty="0"/>
              <a:t>Can only analyze behaviors we can see (public events)</a:t>
            </a:r>
          </a:p>
          <a:p>
            <a:pPr>
              <a:buFont typeface="Wingdings" panose="05000000000000000000" pitchFamily="2" charset="2"/>
              <a:buChar char="v"/>
            </a:pPr>
            <a:endParaRPr lang="en-US" sz="2400" dirty="0"/>
          </a:p>
        </p:txBody>
      </p:sp>
    </p:spTree>
    <p:extLst>
      <p:ext uri="{BB962C8B-B14F-4D97-AF65-F5344CB8AC3E}">
        <p14:creationId xmlns:p14="http://schemas.microsoft.com/office/powerpoint/2010/main" val="19200983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701D4-A52C-4A72-841B-43CFAC78CD30}"/>
              </a:ext>
            </a:extLst>
          </p:cNvPr>
          <p:cNvSpPr>
            <a:spLocks noGrp="1"/>
          </p:cNvSpPr>
          <p:nvPr>
            <p:ph type="title"/>
          </p:nvPr>
        </p:nvSpPr>
        <p:spPr/>
        <p:txBody>
          <a:bodyPr/>
          <a:lstStyle/>
          <a:p>
            <a:r>
              <a:rPr lang="en-US" dirty="0"/>
              <a:t>Overt and Covert Behaviors</a:t>
            </a:r>
          </a:p>
        </p:txBody>
      </p:sp>
      <p:sp>
        <p:nvSpPr>
          <p:cNvPr id="3" name="Content Placeholder 2">
            <a:extLst>
              <a:ext uri="{FF2B5EF4-FFF2-40B4-BE49-F238E27FC236}">
                <a16:creationId xmlns:a16="http://schemas.microsoft.com/office/drawing/2014/main" id="{91E864D2-3D10-4A6E-9D3E-D2CE799A33DA}"/>
              </a:ext>
            </a:extLst>
          </p:cNvPr>
          <p:cNvSpPr>
            <a:spLocks noGrp="1"/>
          </p:cNvSpPr>
          <p:nvPr>
            <p:ph idx="1"/>
          </p:nvPr>
        </p:nvSpPr>
        <p:spPr>
          <a:xfrm>
            <a:off x="685800" y="2333625"/>
            <a:ext cx="11068050" cy="3651123"/>
          </a:xfrm>
        </p:spPr>
        <p:txBody>
          <a:bodyPr>
            <a:normAutofit/>
          </a:bodyPr>
          <a:lstStyle/>
          <a:p>
            <a:pPr>
              <a:buFont typeface="Wingdings" panose="05000000000000000000" pitchFamily="2" charset="2"/>
              <a:buChar char="v"/>
            </a:pPr>
            <a:r>
              <a:rPr lang="en-US" sz="2400" dirty="0"/>
              <a:t>Overt behavior is shaped on environmental contingencies </a:t>
            </a:r>
          </a:p>
          <a:p>
            <a:pPr lvl="1">
              <a:buFont typeface="Wingdings" panose="05000000000000000000" pitchFamily="2" charset="2"/>
              <a:buChar char="v"/>
            </a:pPr>
            <a:r>
              <a:rPr lang="en-US" sz="2400" dirty="0"/>
              <a:t>A – sees hot stove    B– touch stove   C – burn hand; </a:t>
            </a:r>
          </a:p>
          <a:p>
            <a:pPr lvl="2">
              <a:buFont typeface="Wingdings" panose="05000000000000000000" pitchFamily="2" charset="2"/>
              <a:buChar char="v"/>
            </a:pPr>
            <a:r>
              <a:rPr lang="en-US" sz="2200" dirty="0"/>
              <a:t> Negatively reinforced to not touch hot stove</a:t>
            </a:r>
          </a:p>
          <a:p>
            <a:pPr lvl="1">
              <a:buFont typeface="Wingdings" panose="05000000000000000000" pitchFamily="2" charset="2"/>
              <a:buChar char="v"/>
            </a:pPr>
            <a:r>
              <a:rPr lang="en-US" sz="2400" dirty="0"/>
              <a:t>A – sees cookie     B – says “cookie”  C – cookie is delivered</a:t>
            </a:r>
          </a:p>
          <a:p>
            <a:pPr lvl="2">
              <a:buFont typeface="Wingdings" panose="05000000000000000000" pitchFamily="2" charset="2"/>
              <a:buChar char="v"/>
            </a:pPr>
            <a:r>
              <a:rPr lang="en-US" sz="2200" dirty="0"/>
              <a:t>Positively reinforced to use functional language to request treat</a:t>
            </a:r>
          </a:p>
        </p:txBody>
      </p:sp>
    </p:spTree>
    <p:extLst>
      <p:ext uri="{BB962C8B-B14F-4D97-AF65-F5344CB8AC3E}">
        <p14:creationId xmlns:p14="http://schemas.microsoft.com/office/powerpoint/2010/main" val="6215017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701D4-A52C-4A72-841B-43CFAC78CD30}"/>
              </a:ext>
            </a:extLst>
          </p:cNvPr>
          <p:cNvSpPr>
            <a:spLocks noGrp="1"/>
          </p:cNvSpPr>
          <p:nvPr>
            <p:ph type="title"/>
          </p:nvPr>
        </p:nvSpPr>
        <p:spPr/>
        <p:txBody>
          <a:bodyPr/>
          <a:lstStyle/>
          <a:p>
            <a:r>
              <a:rPr lang="en-US" dirty="0"/>
              <a:t>Overt and Covert Behaviors</a:t>
            </a:r>
          </a:p>
        </p:txBody>
      </p:sp>
      <p:sp>
        <p:nvSpPr>
          <p:cNvPr id="3" name="Content Placeholder 2">
            <a:extLst>
              <a:ext uri="{FF2B5EF4-FFF2-40B4-BE49-F238E27FC236}">
                <a16:creationId xmlns:a16="http://schemas.microsoft.com/office/drawing/2014/main" id="{91E864D2-3D10-4A6E-9D3E-D2CE799A33DA}"/>
              </a:ext>
            </a:extLst>
          </p:cNvPr>
          <p:cNvSpPr>
            <a:spLocks noGrp="1"/>
          </p:cNvSpPr>
          <p:nvPr>
            <p:ph idx="1"/>
          </p:nvPr>
        </p:nvSpPr>
        <p:spPr>
          <a:xfrm>
            <a:off x="685800" y="1600201"/>
            <a:ext cx="11068050" cy="4384548"/>
          </a:xfrm>
        </p:spPr>
        <p:txBody>
          <a:bodyPr>
            <a:normAutofit/>
          </a:bodyPr>
          <a:lstStyle/>
          <a:p>
            <a:pPr>
              <a:buFont typeface="Wingdings" panose="05000000000000000000" pitchFamily="2" charset="2"/>
              <a:buChar char="v"/>
            </a:pPr>
            <a:r>
              <a:rPr lang="en-US" dirty="0"/>
              <a:t>Covert behavior (“private events”) is often shaped by Rules</a:t>
            </a:r>
          </a:p>
          <a:p>
            <a:pPr lvl="1">
              <a:buFont typeface="Wingdings" panose="05000000000000000000" pitchFamily="2" charset="2"/>
              <a:buChar char="v"/>
            </a:pPr>
            <a:r>
              <a:rPr lang="en-US" dirty="0"/>
              <a:t>Rule: no speeding</a:t>
            </a:r>
          </a:p>
          <a:p>
            <a:pPr lvl="1">
              <a:buFont typeface="Wingdings" panose="05000000000000000000" pitchFamily="2" charset="2"/>
              <a:buChar char="v"/>
            </a:pPr>
            <a:r>
              <a:rPr lang="en-US" dirty="0"/>
              <a:t>Rule: arrive to work on time</a:t>
            </a:r>
          </a:p>
          <a:p>
            <a:pPr>
              <a:buFont typeface="Wingdings" panose="05000000000000000000" pitchFamily="2" charset="2"/>
              <a:buChar char="v"/>
            </a:pPr>
            <a:r>
              <a:rPr lang="en-US" dirty="0"/>
              <a:t>Competing contingencies</a:t>
            </a:r>
          </a:p>
          <a:p>
            <a:pPr lvl="1">
              <a:buFont typeface="Wingdings" panose="05000000000000000000" pitchFamily="2" charset="2"/>
              <a:buChar char="v"/>
            </a:pPr>
            <a:r>
              <a:rPr lang="en-US" dirty="0"/>
              <a:t>Antecedent: Running late to work</a:t>
            </a:r>
          </a:p>
          <a:p>
            <a:pPr lvl="1">
              <a:buFont typeface="Wingdings" panose="05000000000000000000" pitchFamily="2" charset="2"/>
              <a:buChar char="v"/>
            </a:pPr>
            <a:r>
              <a:rPr lang="en-US" dirty="0"/>
              <a:t>Covert behavior: consider potential consequences</a:t>
            </a:r>
          </a:p>
          <a:p>
            <a:pPr lvl="1">
              <a:buFont typeface="Wingdings" panose="05000000000000000000" pitchFamily="2" charset="2"/>
              <a:buChar char="v"/>
            </a:pPr>
            <a:r>
              <a:rPr lang="en-US" dirty="0"/>
              <a:t>Overt behavior: arrive late or speed</a:t>
            </a:r>
          </a:p>
        </p:txBody>
      </p:sp>
      <p:sp>
        <p:nvSpPr>
          <p:cNvPr id="5" name="Oval 4">
            <a:extLst>
              <a:ext uri="{FF2B5EF4-FFF2-40B4-BE49-F238E27FC236}">
                <a16:creationId xmlns:a16="http://schemas.microsoft.com/office/drawing/2014/main" id="{587CA503-4747-4BC8-A9EC-A76111E68DE1}"/>
              </a:ext>
            </a:extLst>
          </p:cNvPr>
          <p:cNvSpPr/>
          <p:nvPr/>
        </p:nvSpPr>
        <p:spPr>
          <a:xfrm>
            <a:off x="810000" y="5225963"/>
            <a:ext cx="4385734" cy="15175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B65BEEA-49B2-4123-9299-0D89A9691133}"/>
              </a:ext>
            </a:extLst>
          </p:cNvPr>
          <p:cNvSpPr/>
          <p:nvPr/>
        </p:nvSpPr>
        <p:spPr>
          <a:xfrm>
            <a:off x="1485673" y="5334320"/>
            <a:ext cx="3934279" cy="1200329"/>
          </a:xfrm>
          <a:prstGeom prst="rect">
            <a:avLst/>
          </a:prstGeom>
        </p:spPr>
        <p:txBody>
          <a:bodyPr wrap="square">
            <a:spAutoFit/>
          </a:bodyPr>
          <a:lstStyle/>
          <a:p>
            <a:r>
              <a:rPr lang="en-US" dirty="0">
                <a:solidFill>
                  <a:schemeClr val="bg1"/>
                </a:solidFill>
              </a:rPr>
              <a:t>Arrive Late to Work:</a:t>
            </a:r>
          </a:p>
          <a:p>
            <a:pPr marL="285750" indent="-285750">
              <a:buFont typeface="Arial" panose="020B0604020202020204" pitchFamily="34" charset="0"/>
              <a:buChar char="•"/>
            </a:pPr>
            <a:r>
              <a:rPr lang="en-US" dirty="0">
                <a:solidFill>
                  <a:schemeClr val="bg1"/>
                </a:solidFill>
              </a:rPr>
              <a:t>Scolding from boss</a:t>
            </a:r>
          </a:p>
          <a:p>
            <a:pPr marL="285750" indent="-285750">
              <a:buFont typeface="Arial" panose="020B0604020202020204" pitchFamily="34" charset="0"/>
              <a:buChar char="•"/>
            </a:pPr>
            <a:r>
              <a:rPr lang="en-US" dirty="0">
                <a:solidFill>
                  <a:schemeClr val="bg1"/>
                </a:solidFill>
              </a:rPr>
              <a:t>Note in employment record</a:t>
            </a:r>
          </a:p>
          <a:p>
            <a:pPr marL="285750" indent="-285750">
              <a:buFont typeface="Arial" panose="020B0604020202020204" pitchFamily="34" charset="0"/>
              <a:buChar char="•"/>
            </a:pPr>
            <a:r>
              <a:rPr lang="en-US" dirty="0">
                <a:solidFill>
                  <a:schemeClr val="bg1"/>
                </a:solidFill>
              </a:rPr>
              <a:t> Reduced pay</a:t>
            </a:r>
          </a:p>
        </p:txBody>
      </p:sp>
      <p:sp>
        <p:nvSpPr>
          <p:cNvPr id="7" name="Oval 6">
            <a:extLst>
              <a:ext uri="{FF2B5EF4-FFF2-40B4-BE49-F238E27FC236}">
                <a16:creationId xmlns:a16="http://schemas.microsoft.com/office/drawing/2014/main" id="{0E027301-EFF0-48E1-AF01-B7A04C31EE4A}"/>
              </a:ext>
            </a:extLst>
          </p:cNvPr>
          <p:cNvSpPr/>
          <p:nvPr/>
        </p:nvSpPr>
        <p:spPr>
          <a:xfrm>
            <a:off x="6219825" y="5125435"/>
            <a:ext cx="4385735" cy="16181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bg1"/>
                </a:solidFill>
              </a:rPr>
              <a:t>Speed &amp; Get Pulled Over:</a:t>
            </a:r>
          </a:p>
          <a:p>
            <a:pPr marL="285750" indent="-285750">
              <a:buFont typeface="Arial" panose="020B0604020202020204" pitchFamily="34" charset="0"/>
              <a:buChar char="•"/>
            </a:pPr>
            <a:r>
              <a:rPr lang="en-US" dirty="0">
                <a:solidFill>
                  <a:schemeClr val="bg1"/>
                </a:solidFill>
              </a:rPr>
              <a:t>Ticket on record</a:t>
            </a:r>
          </a:p>
          <a:p>
            <a:pPr marL="285750" indent="-285750">
              <a:buFont typeface="Arial" panose="020B0604020202020204" pitchFamily="34" charset="0"/>
              <a:buChar char="•"/>
            </a:pPr>
            <a:r>
              <a:rPr lang="en-US" dirty="0">
                <a:solidFill>
                  <a:schemeClr val="bg1"/>
                </a:solidFill>
              </a:rPr>
              <a:t>Fine</a:t>
            </a:r>
          </a:p>
          <a:p>
            <a:pPr marL="285750" indent="-285750">
              <a:buFont typeface="Arial" panose="020B0604020202020204" pitchFamily="34" charset="0"/>
              <a:buChar char="•"/>
            </a:pPr>
            <a:r>
              <a:rPr lang="en-US" dirty="0">
                <a:solidFill>
                  <a:schemeClr val="bg1"/>
                </a:solidFill>
              </a:rPr>
              <a:t>Later to work</a:t>
            </a:r>
          </a:p>
        </p:txBody>
      </p:sp>
      <p:sp>
        <p:nvSpPr>
          <p:cNvPr id="4" name="Rectangle 3">
            <a:extLst>
              <a:ext uri="{FF2B5EF4-FFF2-40B4-BE49-F238E27FC236}">
                <a16:creationId xmlns:a16="http://schemas.microsoft.com/office/drawing/2014/main" id="{EFAE7B33-23A6-463B-9351-A2B4A5B059B9}"/>
              </a:ext>
            </a:extLst>
          </p:cNvPr>
          <p:cNvSpPr/>
          <p:nvPr/>
        </p:nvSpPr>
        <p:spPr>
          <a:xfrm>
            <a:off x="4897200" y="5565152"/>
            <a:ext cx="1845377" cy="369332"/>
          </a:xfrm>
          <a:prstGeom prst="rect">
            <a:avLst/>
          </a:prstGeom>
        </p:spPr>
        <p:txBody>
          <a:bodyPr wrap="none">
            <a:spAutoFit/>
          </a:bodyPr>
          <a:lstStyle/>
          <a:p>
            <a:r>
              <a:rPr lang="en-US" dirty="0"/>
              <a:t>consequences</a:t>
            </a:r>
          </a:p>
        </p:txBody>
      </p:sp>
    </p:spTree>
    <p:extLst>
      <p:ext uri="{BB962C8B-B14F-4D97-AF65-F5344CB8AC3E}">
        <p14:creationId xmlns:p14="http://schemas.microsoft.com/office/powerpoint/2010/main" val="2436689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7E20D-5864-4777-AE71-04ACAEB2EC61}"/>
              </a:ext>
            </a:extLst>
          </p:cNvPr>
          <p:cNvSpPr>
            <a:spLocks noGrp="1"/>
          </p:cNvSpPr>
          <p:nvPr>
            <p:ph type="title"/>
          </p:nvPr>
        </p:nvSpPr>
        <p:spPr/>
        <p:txBody>
          <a:bodyPr/>
          <a:lstStyle/>
          <a:p>
            <a:r>
              <a:rPr lang="en-US" dirty="0"/>
              <a:t>Today’s ABA Considers Covert Behaviors</a:t>
            </a:r>
          </a:p>
        </p:txBody>
      </p:sp>
      <p:sp>
        <p:nvSpPr>
          <p:cNvPr id="3" name="Content Placeholder 2">
            <a:extLst>
              <a:ext uri="{FF2B5EF4-FFF2-40B4-BE49-F238E27FC236}">
                <a16:creationId xmlns:a16="http://schemas.microsoft.com/office/drawing/2014/main" id="{F2602D18-25DA-4385-978F-485240064614}"/>
              </a:ext>
            </a:extLst>
          </p:cNvPr>
          <p:cNvSpPr>
            <a:spLocks noGrp="1"/>
          </p:cNvSpPr>
          <p:nvPr>
            <p:ph idx="1"/>
          </p:nvPr>
        </p:nvSpPr>
        <p:spPr/>
        <p:txBody>
          <a:bodyPr>
            <a:normAutofit/>
          </a:bodyPr>
          <a:lstStyle/>
          <a:p>
            <a:pPr>
              <a:buFont typeface="Wingdings" panose="05000000000000000000" pitchFamily="2" charset="2"/>
              <a:buChar char="v"/>
            </a:pPr>
            <a:r>
              <a:rPr lang="en-US" sz="3200" dirty="0"/>
              <a:t>Acceptance and Commitment Training (ACT)</a:t>
            </a:r>
          </a:p>
          <a:p>
            <a:pPr lvl="1">
              <a:buFont typeface="Wingdings" panose="05000000000000000000" pitchFamily="2" charset="2"/>
              <a:buChar char="v"/>
            </a:pPr>
            <a:r>
              <a:rPr lang="en-US" sz="2400" dirty="0"/>
              <a:t>Increases Psychological Flexibility using 6 core processes including Mindfulness, Acceptance and Committed Action</a:t>
            </a:r>
          </a:p>
          <a:p>
            <a:pPr>
              <a:buFont typeface="Wingdings" panose="05000000000000000000" pitchFamily="2" charset="2"/>
              <a:buChar char="v"/>
            </a:pPr>
            <a:r>
              <a:rPr lang="en-US" sz="3200" dirty="0"/>
              <a:t>Trauma Informed ABA</a:t>
            </a:r>
          </a:p>
          <a:p>
            <a:pPr lvl="1">
              <a:buFont typeface="Wingdings" panose="05000000000000000000" pitchFamily="2" charset="2"/>
              <a:buChar char="v"/>
            </a:pPr>
            <a:r>
              <a:rPr lang="en-US" sz="2400" dirty="0"/>
              <a:t>Ensures safety, reduces trauma responses, builds skills </a:t>
            </a:r>
          </a:p>
        </p:txBody>
      </p:sp>
    </p:spTree>
    <p:extLst>
      <p:ext uri="{BB962C8B-B14F-4D97-AF65-F5344CB8AC3E}">
        <p14:creationId xmlns:p14="http://schemas.microsoft.com/office/powerpoint/2010/main" val="40862325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B7939-0A96-4ACB-840C-18A47CA204CE}"/>
              </a:ext>
            </a:extLst>
          </p:cNvPr>
          <p:cNvSpPr>
            <a:spLocks noGrp="1"/>
          </p:cNvSpPr>
          <p:nvPr>
            <p:ph type="title"/>
          </p:nvPr>
        </p:nvSpPr>
        <p:spPr/>
        <p:txBody>
          <a:bodyPr/>
          <a:lstStyle/>
          <a:p>
            <a:r>
              <a:rPr lang="en-US" dirty="0"/>
              <a:t>Perspective on Today’s ABA</a:t>
            </a:r>
          </a:p>
        </p:txBody>
      </p:sp>
      <p:sp>
        <p:nvSpPr>
          <p:cNvPr id="3" name="Content Placeholder 2">
            <a:extLst>
              <a:ext uri="{FF2B5EF4-FFF2-40B4-BE49-F238E27FC236}">
                <a16:creationId xmlns:a16="http://schemas.microsoft.com/office/drawing/2014/main" id="{71A1B6F6-BC64-495C-A913-117F4D797521}"/>
              </a:ext>
            </a:extLst>
          </p:cNvPr>
          <p:cNvSpPr>
            <a:spLocks noGrp="1"/>
          </p:cNvSpPr>
          <p:nvPr>
            <p:ph idx="1"/>
          </p:nvPr>
        </p:nvSpPr>
        <p:spPr/>
        <p:txBody>
          <a:bodyPr>
            <a:normAutofit/>
          </a:bodyPr>
          <a:lstStyle/>
          <a:p>
            <a:pPr>
              <a:buFont typeface="Wingdings" panose="05000000000000000000" pitchFamily="2" charset="2"/>
              <a:buChar char="v"/>
            </a:pPr>
            <a:r>
              <a:rPr lang="en-US" sz="2400" dirty="0"/>
              <a:t>Seminal article by Dr. Greg Hanley in June 2020</a:t>
            </a:r>
          </a:p>
          <a:p>
            <a:pPr>
              <a:buFont typeface="Wingdings" panose="05000000000000000000" pitchFamily="2" charset="2"/>
              <a:buChar char="v"/>
            </a:pPr>
            <a:r>
              <a:rPr lang="en-US" sz="2400" dirty="0"/>
              <a:t>“Gone are the days of working through problem behavior and negative emotional responses—those are indicators that the treatment process needs to be adjusted, and not at the team meeting, but at that moment. “</a:t>
            </a:r>
          </a:p>
          <a:p>
            <a:pPr>
              <a:buFont typeface="Wingdings" panose="05000000000000000000" pitchFamily="2" charset="2"/>
              <a:buChar char="v"/>
            </a:pPr>
            <a:r>
              <a:rPr lang="en-US" sz="2400" dirty="0"/>
              <a:t>The expectation of ABA today is to continually learn about the individual you are working with, treating them with dignity and respect, while prioritizing safety, rapport and </a:t>
            </a:r>
            <a:r>
              <a:rPr lang="en-US" sz="2400" dirty="0" err="1"/>
              <a:t>televisability</a:t>
            </a:r>
            <a:r>
              <a:rPr lang="en-US" sz="2400" dirty="0"/>
              <a:t>.</a:t>
            </a:r>
          </a:p>
        </p:txBody>
      </p:sp>
    </p:spTree>
    <p:extLst>
      <p:ext uri="{BB962C8B-B14F-4D97-AF65-F5344CB8AC3E}">
        <p14:creationId xmlns:p14="http://schemas.microsoft.com/office/powerpoint/2010/main" val="9932784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4DAA2-85DE-43E3-B0A1-B24366D55799}"/>
              </a:ext>
            </a:extLst>
          </p:cNvPr>
          <p:cNvSpPr>
            <a:spLocks noGrp="1"/>
          </p:cNvSpPr>
          <p:nvPr>
            <p:ph type="title"/>
          </p:nvPr>
        </p:nvSpPr>
        <p:spPr/>
        <p:txBody>
          <a:bodyPr/>
          <a:lstStyle/>
          <a:p>
            <a:r>
              <a:rPr lang="en-US" dirty="0"/>
              <a:t>Components of Today’s ABA </a:t>
            </a:r>
          </a:p>
        </p:txBody>
      </p:sp>
      <p:sp>
        <p:nvSpPr>
          <p:cNvPr id="3" name="Content Placeholder 2">
            <a:extLst>
              <a:ext uri="{FF2B5EF4-FFF2-40B4-BE49-F238E27FC236}">
                <a16:creationId xmlns:a16="http://schemas.microsoft.com/office/drawing/2014/main" id="{1FADDE96-C04C-4E5E-B4D1-6BD19D7C9EC5}"/>
              </a:ext>
            </a:extLst>
          </p:cNvPr>
          <p:cNvSpPr>
            <a:spLocks noGrp="1"/>
          </p:cNvSpPr>
          <p:nvPr>
            <p:ph idx="1"/>
          </p:nvPr>
        </p:nvSpPr>
        <p:spPr>
          <a:xfrm>
            <a:off x="827424" y="2335021"/>
            <a:ext cx="10554574" cy="3636511"/>
          </a:xfrm>
        </p:spPr>
        <p:txBody>
          <a:bodyPr/>
          <a:lstStyle/>
          <a:p>
            <a:pPr>
              <a:buFont typeface="Wingdings" panose="05000000000000000000" pitchFamily="2" charset="2"/>
              <a:buChar char="Ø"/>
            </a:pPr>
            <a:r>
              <a:rPr lang="en-US" sz="2800" dirty="0"/>
              <a:t>Trauma informed</a:t>
            </a:r>
          </a:p>
          <a:p>
            <a:pPr>
              <a:buFont typeface="Wingdings" panose="05000000000000000000" pitchFamily="2" charset="2"/>
              <a:buChar char="Ø"/>
            </a:pPr>
            <a:r>
              <a:rPr lang="en-US" sz="2800" dirty="0"/>
              <a:t>Finding/maintaining preferred learning environments</a:t>
            </a:r>
          </a:p>
          <a:p>
            <a:pPr>
              <a:buFont typeface="Wingdings" panose="05000000000000000000" pitchFamily="2" charset="2"/>
              <a:buChar char="Ø"/>
            </a:pPr>
            <a:r>
              <a:rPr lang="en-US" sz="2800" dirty="0"/>
              <a:t>Build and maintain trust</a:t>
            </a:r>
          </a:p>
          <a:p>
            <a:pPr>
              <a:buFont typeface="Wingdings" panose="05000000000000000000" pitchFamily="2" charset="2"/>
              <a:buChar char="Ø"/>
            </a:pPr>
            <a:r>
              <a:rPr lang="en-US" sz="2800" dirty="0"/>
              <a:t>Listening to duress and adjusting demands</a:t>
            </a:r>
          </a:p>
          <a:p>
            <a:pPr>
              <a:buFont typeface="Wingdings" panose="05000000000000000000" pitchFamily="2" charset="2"/>
              <a:buChar char="Ø"/>
            </a:pPr>
            <a:r>
              <a:rPr lang="en-US" sz="2800" dirty="0"/>
              <a:t>Teach from joy</a:t>
            </a:r>
          </a:p>
          <a:p>
            <a:pPr>
              <a:buFont typeface="Wingdings" panose="05000000000000000000" pitchFamily="2" charset="2"/>
              <a:buChar char="Ø"/>
            </a:pPr>
            <a:r>
              <a:rPr lang="en-US" sz="2800" dirty="0"/>
              <a:t>Empowering</a:t>
            </a:r>
          </a:p>
          <a:p>
            <a:endParaRPr lang="en-US" dirty="0"/>
          </a:p>
        </p:txBody>
      </p:sp>
    </p:spTree>
    <p:extLst>
      <p:ext uri="{BB962C8B-B14F-4D97-AF65-F5344CB8AC3E}">
        <p14:creationId xmlns:p14="http://schemas.microsoft.com/office/powerpoint/2010/main" val="41514393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397E9-54E5-45C3-96F1-B0B3DA787B01}"/>
              </a:ext>
            </a:extLst>
          </p:cNvPr>
          <p:cNvSpPr>
            <a:spLocks noGrp="1"/>
          </p:cNvSpPr>
          <p:nvPr>
            <p:ph type="title"/>
          </p:nvPr>
        </p:nvSpPr>
        <p:spPr/>
        <p:txBody>
          <a:bodyPr/>
          <a:lstStyle/>
          <a:p>
            <a:r>
              <a:rPr lang="en-US" dirty="0"/>
              <a:t>Learn Through Listening</a:t>
            </a:r>
          </a:p>
        </p:txBody>
      </p:sp>
      <p:sp>
        <p:nvSpPr>
          <p:cNvPr id="3" name="Content Placeholder 2">
            <a:extLst>
              <a:ext uri="{FF2B5EF4-FFF2-40B4-BE49-F238E27FC236}">
                <a16:creationId xmlns:a16="http://schemas.microsoft.com/office/drawing/2014/main" id="{DA37D7DB-3D4D-478D-BF26-F0972FF95D75}"/>
              </a:ext>
            </a:extLst>
          </p:cNvPr>
          <p:cNvSpPr>
            <a:spLocks noGrp="1"/>
          </p:cNvSpPr>
          <p:nvPr>
            <p:ph idx="1"/>
          </p:nvPr>
        </p:nvSpPr>
        <p:spPr/>
        <p:txBody>
          <a:bodyPr>
            <a:normAutofit/>
          </a:bodyPr>
          <a:lstStyle/>
          <a:p>
            <a:pPr>
              <a:buFont typeface="Wingdings" panose="05000000000000000000" pitchFamily="2" charset="2"/>
              <a:buChar char="v"/>
            </a:pPr>
            <a:r>
              <a:rPr lang="en-US" sz="2800" dirty="0"/>
              <a:t>Get to know the child &amp; learn what he loves and hates</a:t>
            </a:r>
          </a:p>
          <a:p>
            <a:pPr lvl="1">
              <a:buFont typeface="Wingdings" panose="05000000000000000000" pitchFamily="2" charset="2"/>
              <a:buChar char="v"/>
            </a:pPr>
            <a:r>
              <a:rPr lang="en-US" sz="2400" dirty="0"/>
              <a:t>Engage with him</a:t>
            </a:r>
          </a:p>
          <a:p>
            <a:pPr lvl="1">
              <a:buFont typeface="Wingdings" panose="05000000000000000000" pitchFamily="2" charset="2"/>
              <a:buChar char="v"/>
            </a:pPr>
            <a:r>
              <a:rPr lang="en-US" sz="2400" dirty="0"/>
              <a:t>Observe what draws his attention</a:t>
            </a:r>
          </a:p>
          <a:p>
            <a:pPr lvl="1">
              <a:buFont typeface="Wingdings" panose="05000000000000000000" pitchFamily="2" charset="2"/>
              <a:buChar char="v"/>
            </a:pPr>
            <a:r>
              <a:rPr lang="en-US" sz="2400" dirty="0"/>
              <a:t>Notice what brings a smile or brightened eyes</a:t>
            </a:r>
          </a:p>
          <a:p>
            <a:pPr lvl="1">
              <a:buFont typeface="Wingdings" panose="05000000000000000000" pitchFamily="2" charset="2"/>
              <a:buChar char="v"/>
            </a:pPr>
            <a:r>
              <a:rPr lang="en-US" sz="2400" dirty="0"/>
              <a:t>Pay attention to things he is indifferent about or avoids</a:t>
            </a:r>
          </a:p>
          <a:p>
            <a:pPr lvl="1">
              <a:buFont typeface="Wingdings" panose="05000000000000000000" pitchFamily="2" charset="2"/>
              <a:buChar char="v"/>
            </a:pPr>
            <a:r>
              <a:rPr lang="en-US" sz="2400" dirty="0"/>
              <a:t>What is his behavior communicating?</a:t>
            </a:r>
          </a:p>
        </p:txBody>
      </p:sp>
    </p:spTree>
    <p:extLst>
      <p:ext uri="{BB962C8B-B14F-4D97-AF65-F5344CB8AC3E}">
        <p14:creationId xmlns:p14="http://schemas.microsoft.com/office/powerpoint/2010/main" val="7533554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12F13-1136-4C54-BAB6-3D745A142BB5}"/>
              </a:ext>
            </a:extLst>
          </p:cNvPr>
          <p:cNvSpPr>
            <a:spLocks noGrp="1"/>
          </p:cNvSpPr>
          <p:nvPr>
            <p:ph type="title"/>
          </p:nvPr>
        </p:nvSpPr>
        <p:spPr/>
        <p:txBody>
          <a:bodyPr/>
          <a:lstStyle/>
          <a:p>
            <a:r>
              <a:rPr lang="en-US" dirty="0"/>
              <a:t>Listening</a:t>
            </a:r>
          </a:p>
        </p:txBody>
      </p:sp>
      <p:sp>
        <p:nvSpPr>
          <p:cNvPr id="3" name="Content Placeholder 2">
            <a:extLst>
              <a:ext uri="{FF2B5EF4-FFF2-40B4-BE49-F238E27FC236}">
                <a16:creationId xmlns:a16="http://schemas.microsoft.com/office/drawing/2014/main" id="{A6C7A7A6-7DCA-4044-8C7F-63F92A45BBB0}"/>
              </a:ext>
            </a:extLst>
          </p:cNvPr>
          <p:cNvSpPr>
            <a:spLocks noGrp="1"/>
          </p:cNvSpPr>
          <p:nvPr>
            <p:ph idx="1"/>
          </p:nvPr>
        </p:nvSpPr>
        <p:spPr/>
        <p:txBody>
          <a:bodyPr>
            <a:normAutofit/>
          </a:bodyPr>
          <a:lstStyle/>
          <a:p>
            <a:pPr>
              <a:buFont typeface="Wingdings" panose="05000000000000000000" pitchFamily="2" charset="2"/>
              <a:buChar char="v"/>
            </a:pPr>
            <a:r>
              <a:rPr lang="en-US" sz="2400" dirty="0"/>
              <a:t>Talk to people who know and love this child</a:t>
            </a:r>
          </a:p>
          <a:p>
            <a:pPr lvl="1">
              <a:buFont typeface="Wingdings" panose="05000000000000000000" pitchFamily="2" charset="2"/>
              <a:buChar char="v"/>
            </a:pPr>
            <a:r>
              <a:rPr lang="en-US" sz="2000" dirty="0"/>
              <a:t>Ask questions &amp; listen to their answers</a:t>
            </a:r>
          </a:p>
          <a:p>
            <a:pPr>
              <a:buFont typeface="Wingdings" panose="05000000000000000000" pitchFamily="2" charset="2"/>
              <a:buChar char="v"/>
            </a:pPr>
            <a:r>
              <a:rPr lang="en-US" sz="2400" dirty="0"/>
              <a:t>Continue to ask, especially as you build rapport with parents, teachers, therapists</a:t>
            </a:r>
          </a:p>
          <a:p>
            <a:pPr>
              <a:buFont typeface="Wingdings" panose="05000000000000000000" pitchFamily="2" charset="2"/>
              <a:buChar char="v"/>
            </a:pPr>
            <a:endParaRPr lang="en-US" sz="2400" dirty="0"/>
          </a:p>
          <a:p>
            <a:pPr>
              <a:buFont typeface="Wingdings" panose="05000000000000000000" pitchFamily="2" charset="2"/>
              <a:buChar char="v"/>
            </a:pPr>
            <a:r>
              <a:rPr lang="en-US" sz="2400" dirty="0"/>
              <a:t>“Teach the autistic person that you know them, you see them, you hear them, and you are there for them. This is the first and crucial step in today’s ABA.”   -- Dr. Hanley</a:t>
            </a:r>
          </a:p>
          <a:p>
            <a:pPr marL="0" indent="0">
              <a:buNone/>
            </a:pPr>
            <a:endParaRPr lang="en-US" sz="2400" dirty="0"/>
          </a:p>
        </p:txBody>
      </p:sp>
    </p:spTree>
    <p:extLst>
      <p:ext uri="{BB962C8B-B14F-4D97-AF65-F5344CB8AC3E}">
        <p14:creationId xmlns:p14="http://schemas.microsoft.com/office/powerpoint/2010/main" val="22678275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5F4CF-B02B-4275-8A31-DEF84C65496D}"/>
              </a:ext>
            </a:extLst>
          </p:cNvPr>
          <p:cNvSpPr>
            <a:spLocks noGrp="1"/>
          </p:cNvSpPr>
          <p:nvPr>
            <p:ph type="title"/>
          </p:nvPr>
        </p:nvSpPr>
        <p:spPr/>
        <p:txBody>
          <a:bodyPr/>
          <a:lstStyle/>
          <a:p>
            <a:r>
              <a:rPr lang="en-US" dirty="0"/>
              <a:t>Happy, Relaxed, Engaged</a:t>
            </a:r>
          </a:p>
        </p:txBody>
      </p:sp>
      <p:sp>
        <p:nvSpPr>
          <p:cNvPr id="3" name="Content Placeholder 2">
            <a:extLst>
              <a:ext uri="{FF2B5EF4-FFF2-40B4-BE49-F238E27FC236}">
                <a16:creationId xmlns:a16="http://schemas.microsoft.com/office/drawing/2014/main" id="{C4094C4A-6E45-4DF2-B12B-8B08E79E97F0}"/>
              </a:ext>
            </a:extLst>
          </p:cNvPr>
          <p:cNvSpPr>
            <a:spLocks noGrp="1"/>
          </p:cNvSpPr>
          <p:nvPr>
            <p:ph idx="1"/>
          </p:nvPr>
        </p:nvSpPr>
        <p:spPr>
          <a:xfrm>
            <a:off x="818712" y="2385125"/>
            <a:ext cx="10554574" cy="4188525"/>
          </a:xfrm>
        </p:spPr>
        <p:txBody>
          <a:bodyPr>
            <a:normAutofit fontScale="92500"/>
          </a:bodyPr>
          <a:lstStyle/>
          <a:p>
            <a:pPr>
              <a:buFont typeface="Wingdings" panose="05000000000000000000" pitchFamily="2" charset="2"/>
              <a:buChar char="v"/>
            </a:pPr>
            <a:r>
              <a:rPr lang="en-US" sz="2600" dirty="0"/>
              <a:t>By listening you will find the child’s unique </a:t>
            </a:r>
            <a:r>
              <a:rPr lang="en-US" sz="2600" b="1" dirty="0"/>
              <a:t>Happy, Relaxed, Engaged </a:t>
            </a:r>
            <a:r>
              <a:rPr lang="en-US" sz="2600" dirty="0"/>
              <a:t>place.</a:t>
            </a:r>
          </a:p>
          <a:p>
            <a:pPr lvl="1">
              <a:buFont typeface="Wingdings" panose="05000000000000000000" pitchFamily="2" charset="2"/>
              <a:buChar char="v"/>
            </a:pPr>
            <a:r>
              <a:rPr lang="en-US" sz="2100" dirty="0"/>
              <a:t>This is why it is essential to talk to someone who knows and loves them.</a:t>
            </a:r>
          </a:p>
          <a:p>
            <a:pPr>
              <a:buFont typeface="Wingdings" panose="05000000000000000000" pitchFamily="2" charset="2"/>
              <a:buChar char="v"/>
            </a:pPr>
            <a:r>
              <a:rPr lang="en-US" sz="2600" b="1" dirty="0"/>
              <a:t>Happy</a:t>
            </a:r>
            <a:r>
              <a:rPr lang="en-US" sz="2600" dirty="0"/>
              <a:t> – how many times do we look for smiles? If they are happy they aren’t trying to escape the area or situation. </a:t>
            </a:r>
          </a:p>
          <a:p>
            <a:pPr>
              <a:buFont typeface="Wingdings" panose="05000000000000000000" pitchFamily="2" charset="2"/>
              <a:buChar char="v"/>
            </a:pPr>
            <a:r>
              <a:rPr lang="en-US" sz="2600" b="1" dirty="0"/>
              <a:t>Relaxed</a:t>
            </a:r>
            <a:r>
              <a:rPr lang="en-US" sz="2600" dirty="0"/>
              <a:t> – calm, at peace, and not anxious. Green in the Zones of Regulation. Participating in learning doesn’t need to be stressful.</a:t>
            </a:r>
          </a:p>
          <a:p>
            <a:pPr>
              <a:buFont typeface="Wingdings" panose="05000000000000000000" pitchFamily="2" charset="2"/>
              <a:buChar char="v"/>
            </a:pPr>
            <a:r>
              <a:rPr lang="en-US" sz="2600" b="1" dirty="0"/>
              <a:t>Engaged</a:t>
            </a:r>
            <a:r>
              <a:rPr lang="en-US" sz="2600" dirty="0"/>
              <a:t> – Interacting with the materials or toys or people around him, not just stimming or passively watching a video.</a:t>
            </a:r>
          </a:p>
        </p:txBody>
      </p:sp>
    </p:spTree>
    <p:extLst>
      <p:ext uri="{BB962C8B-B14F-4D97-AF65-F5344CB8AC3E}">
        <p14:creationId xmlns:p14="http://schemas.microsoft.com/office/powerpoint/2010/main" val="17859434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BBE60-0AC5-47AB-88EE-4804E1D6F050}"/>
              </a:ext>
            </a:extLst>
          </p:cNvPr>
          <p:cNvSpPr>
            <a:spLocks noGrp="1"/>
          </p:cNvSpPr>
          <p:nvPr>
            <p:ph type="title"/>
          </p:nvPr>
        </p:nvSpPr>
        <p:spPr/>
        <p:txBody>
          <a:bodyPr/>
          <a:lstStyle/>
          <a:p>
            <a:r>
              <a:rPr lang="en-US" dirty="0"/>
              <a:t>Learn Through Joy</a:t>
            </a:r>
          </a:p>
        </p:txBody>
      </p:sp>
      <p:sp>
        <p:nvSpPr>
          <p:cNvPr id="3" name="Content Placeholder 2">
            <a:extLst>
              <a:ext uri="{FF2B5EF4-FFF2-40B4-BE49-F238E27FC236}">
                <a16:creationId xmlns:a16="http://schemas.microsoft.com/office/drawing/2014/main" id="{BD3EB7A7-00E6-455A-891C-F7DF8B33896C}"/>
              </a:ext>
            </a:extLst>
          </p:cNvPr>
          <p:cNvSpPr>
            <a:spLocks noGrp="1"/>
          </p:cNvSpPr>
          <p:nvPr>
            <p:ph idx="1"/>
          </p:nvPr>
        </p:nvSpPr>
        <p:spPr/>
        <p:txBody>
          <a:bodyPr>
            <a:normAutofit/>
          </a:bodyPr>
          <a:lstStyle/>
          <a:p>
            <a:pPr>
              <a:buFont typeface="Wingdings" panose="05000000000000000000" pitchFamily="2" charset="2"/>
              <a:buChar char="v"/>
            </a:pPr>
            <a:r>
              <a:rPr lang="en-US" sz="2400" dirty="0"/>
              <a:t>Fill their environment with things that make them feel safe and loved.</a:t>
            </a:r>
          </a:p>
          <a:p>
            <a:pPr>
              <a:buFont typeface="Wingdings" panose="05000000000000000000" pitchFamily="2" charset="2"/>
              <a:buChar char="v"/>
            </a:pPr>
            <a:r>
              <a:rPr lang="en-US" sz="2400" dirty="0"/>
              <a:t>Include things that have previously led to problem behaviors when removed.</a:t>
            </a:r>
          </a:p>
          <a:p>
            <a:pPr>
              <a:buFont typeface="Wingdings" panose="05000000000000000000" pitchFamily="2" charset="2"/>
              <a:buChar char="v"/>
            </a:pPr>
            <a:r>
              <a:rPr lang="en-US" sz="2400" dirty="0"/>
              <a:t>Don’t restrict their freedom.</a:t>
            </a:r>
          </a:p>
          <a:p>
            <a:pPr>
              <a:buFont typeface="Wingdings" panose="05000000000000000000" pitchFamily="2" charset="2"/>
              <a:buChar char="v"/>
            </a:pPr>
            <a:r>
              <a:rPr lang="en-US" sz="2400" dirty="0"/>
              <a:t>Follow their lead, but don’t hover. </a:t>
            </a:r>
          </a:p>
          <a:p>
            <a:pPr marL="0" indent="0">
              <a:buNone/>
            </a:pPr>
            <a:endParaRPr lang="en-US" sz="2400" dirty="0"/>
          </a:p>
          <a:p>
            <a:pPr>
              <a:buFont typeface="Wingdings" panose="05000000000000000000" pitchFamily="2" charset="2"/>
              <a:buChar char="v"/>
            </a:pPr>
            <a:endParaRPr lang="en-US" sz="2400" dirty="0"/>
          </a:p>
        </p:txBody>
      </p:sp>
    </p:spTree>
    <p:extLst>
      <p:ext uri="{BB962C8B-B14F-4D97-AF65-F5344CB8AC3E}">
        <p14:creationId xmlns:p14="http://schemas.microsoft.com/office/powerpoint/2010/main" val="29556707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7DB83-A966-406C-B40E-2C908A42BB63}"/>
              </a:ext>
            </a:extLst>
          </p:cNvPr>
          <p:cNvSpPr>
            <a:spLocks noGrp="1"/>
          </p:cNvSpPr>
          <p:nvPr>
            <p:ph type="title"/>
          </p:nvPr>
        </p:nvSpPr>
        <p:spPr/>
        <p:txBody>
          <a:bodyPr/>
          <a:lstStyle/>
          <a:p>
            <a:r>
              <a:rPr lang="en-US" dirty="0"/>
              <a:t>Learn Through Joy</a:t>
            </a:r>
          </a:p>
        </p:txBody>
      </p:sp>
      <p:sp>
        <p:nvSpPr>
          <p:cNvPr id="3" name="Content Placeholder 2">
            <a:extLst>
              <a:ext uri="{FF2B5EF4-FFF2-40B4-BE49-F238E27FC236}">
                <a16:creationId xmlns:a16="http://schemas.microsoft.com/office/drawing/2014/main" id="{35243AA7-AD8D-4876-9DB4-B4C4FE96E671}"/>
              </a:ext>
            </a:extLst>
          </p:cNvPr>
          <p:cNvSpPr>
            <a:spLocks noGrp="1"/>
          </p:cNvSpPr>
          <p:nvPr>
            <p:ph idx="1"/>
          </p:nvPr>
        </p:nvSpPr>
        <p:spPr/>
        <p:txBody>
          <a:bodyPr>
            <a:normAutofit/>
          </a:bodyPr>
          <a:lstStyle/>
          <a:p>
            <a:pPr>
              <a:buFont typeface="Wingdings" panose="05000000000000000000" pitchFamily="2" charset="2"/>
              <a:buChar char="v"/>
            </a:pPr>
            <a:r>
              <a:rPr lang="en-US" sz="2400" dirty="0"/>
              <a:t>This is a great time to engage with them as THEY desire.</a:t>
            </a:r>
          </a:p>
          <a:p>
            <a:pPr>
              <a:buFont typeface="Wingdings" panose="05000000000000000000" pitchFamily="2" charset="2"/>
              <a:buChar char="v"/>
            </a:pPr>
            <a:r>
              <a:rPr lang="en-US" sz="2400" dirty="0"/>
              <a:t>Share in their joy, but without guiding, commenting or quizzing.</a:t>
            </a:r>
          </a:p>
          <a:p>
            <a:pPr>
              <a:buFont typeface="Wingdings" panose="05000000000000000000" pitchFamily="2" charset="2"/>
              <a:buChar char="v"/>
            </a:pPr>
            <a:r>
              <a:rPr lang="en-US" sz="2400" dirty="0"/>
              <a:t>Be fully available, but don’t push in, take over, or even praise.</a:t>
            </a:r>
          </a:p>
          <a:p>
            <a:pPr>
              <a:buFont typeface="Wingdings" panose="05000000000000000000" pitchFamily="2" charset="2"/>
              <a:buChar char="v"/>
            </a:pPr>
            <a:r>
              <a:rPr lang="en-US" sz="2400" dirty="0"/>
              <a:t>The goal should be that they WANT to be with you. You are the big chocolate chip cookie. </a:t>
            </a:r>
          </a:p>
        </p:txBody>
      </p:sp>
    </p:spTree>
    <p:extLst>
      <p:ext uri="{BB962C8B-B14F-4D97-AF65-F5344CB8AC3E}">
        <p14:creationId xmlns:p14="http://schemas.microsoft.com/office/powerpoint/2010/main" val="14382261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2B7F9-2694-4059-818D-7A8539194EDB}"/>
              </a:ext>
            </a:extLst>
          </p:cNvPr>
          <p:cNvSpPr>
            <a:spLocks noGrp="1"/>
          </p:cNvSpPr>
          <p:nvPr>
            <p:ph type="title"/>
          </p:nvPr>
        </p:nvSpPr>
        <p:spPr/>
        <p:txBody>
          <a:bodyPr/>
          <a:lstStyle/>
          <a:p>
            <a:r>
              <a:rPr lang="en-US" dirty="0"/>
              <a:t>Increases Learning, Decreases Problems</a:t>
            </a:r>
          </a:p>
        </p:txBody>
      </p:sp>
      <p:sp>
        <p:nvSpPr>
          <p:cNvPr id="3" name="Content Placeholder 2">
            <a:extLst>
              <a:ext uri="{FF2B5EF4-FFF2-40B4-BE49-F238E27FC236}">
                <a16:creationId xmlns:a16="http://schemas.microsoft.com/office/drawing/2014/main" id="{5BFFFAAB-A67A-48C6-AAD3-E34B588C2C07}"/>
              </a:ext>
            </a:extLst>
          </p:cNvPr>
          <p:cNvSpPr>
            <a:spLocks noGrp="1"/>
          </p:cNvSpPr>
          <p:nvPr>
            <p:ph idx="1"/>
          </p:nvPr>
        </p:nvSpPr>
        <p:spPr/>
        <p:txBody>
          <a:bodyPr>
            <a:normAutofit/>
          </a:bodyPr>
          <a:lstStyle/>
          <a:p>
            <a:pPr>
              <a:buFont typeface="Wingdings" panose="05000000000000000000" pitchFamily="2" charset="2"/>
              <a:buChar char="v"/>
            </a:pPr>
            <a:r>
              <a:rPr lang="en-US" sz="2400" dirty="0"/>
              <a:t>When the learner is in their Happy, Relaxed, Engaged state they will feel safe and in control.</a:t>
            </a:r>
          </a:p>
          <a:p>
            <a:pPr>
              <a:buFont typeface="Wingdings" panose="05000000000000000000" pitchFamily="2" charset="2"/>
              <a:buChar char="v"/>
            </a:pPr>
            <a:r>
              <a:rPr lang="en-US" sz="2400" dirty="0"/>
              <a:t>This means they are less likely to use problem behavior to access their needs and wants.</a:t>
            </a:r>
          </a:p>
          <a:p>
            <a:pPr>
              <a:buFont typeface="Wingdings" panose="05000000000000000000" pitchFamily="2" charset="2"/>
              <a:buChar char="v"/>
            </a:pPr>
            <a:r>
              <a:rPr lang="en-US" sz="2400" dirty="0"/>
              <a:t>They will learn to trust you and become much more inclined to be open to learning, following directions, and tolerating changes.</a:t>
            </a:r>
          </a:p>
        </p:txBody>
      </p:sp>
    </p:spTree>
    <p:extLst>
      <p:ext uri="{BB962C8B-B14F-4D97-AF65-F5344CB8AC3E}">
        <p14:creationId xmlns:p14="http://schemas.microsoft.com/office/powerpoint/2010/main" val="26184396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901D5-7E39-45AF-91A8-5C2A8A9CFEC6}"/>
              </a:ext>
            </a:extLst>
          </p:cNvPr>
          <p:cNvSpPr>
            <a:spLocks noGrp="1"/>
          </p:cNvSpPr>
          <p:nvPr>
            <p:ph type="title"/>
          </p:nvPr>
        </p:nvSpPr>
        <p:spPr/>
        <p:txBody>
          <a:bodyPr/>
          <a:lstStyle/>
          <a:p>
            <a:r>
              <a:rPr lang="en-US" dirty="0"/>
              <a:t>Drop the Rope</a:t>
            </a:r>
          </a:p>
        </p:txBody>
      </p:sp>
      <p:sp>
        <p:nvSpPr>
          <p:cNvPr id="3" name="Content Placeholder 2">
            <a:extLst>
              <a:ext uri="{FF2B5EF4-FFF2-40B4-BE49-F238E27FC236}">
                <a16:creationId xmlns:a16="http://schemas.microsoft.com/office/drawing/2014/main" id="{3D45FC9D-D4B0-4AB1-A959-E7C9A6490021}"/>
              </a:ext>
            </a:extLst>
          </p:cNvPr>
          <p:cNvSpPr>
            <a:spLocks noGrp="1"/>
          </p:cNvSpPr>
          <p:nvPr>
            <p:ph idx="1"/>
          </p:nvPr>
        </p:nvSpPr>
        <p:spPr/>
        <p:txBody>
          <a:bodyPr>
            <a:normAutofit/>
          </a:bodyPr>
          <a:lstStyle/>
          <a:p>
            <a:pPr>
              <a:buFont typeface="Wingdings" panose="05000000000000000000" pitchFamily="2" charset="2"/>
              <a:buChar char="v"/>
            </a:pPr>
            <a:r>
              <a:rPr lang="en-US" sz="2400" dirty="0"/>
              <a:t>Allow them to create and design this environment with  actions and words. </a:t>
            </a:r>
          </a:p>
          <a:p>
            <a:pPr>
              <a:buFont typeface="Wingdings" panose="05000000000000000000" pitchFamily="2" charset="2"/>
              <a:buChar char="v"/>
            </a:pPr>
            <a:r>
              <a:rPr lang="en-US" sz="2400" dirty="0"/>
              <a:t>This is not the time to shape or push for your way.</a:t>
            </a:r>
          </a:p>
          <a:p>
            <a:pPr>
              <a:buFont typeface="Wingdings" panose="05000000000000000000" pitchFamily="2" charset="2"/>
              <a:buChar char="v"/>
            </a:pPr>
            <a:r>
              <a:rPr lang="en-US" sz="2400" dirty="0"/>
              <a:t>Remember a key part of autism is rigidity, so don’t get into a battle of wills or try to dominate. The autistic person will win.</a:t>
            </a:r>
          </a:p>
        </p:txBody>
      </p:sp>
    </p:spTree>
    <p:extLst>
      <p:ext uri="{BB962C8B-B14F-4D97-AF65-F5344CB8AC3E}">
        <p14:creationId xmlns:p14="http://schemas.microsoft.com/office/powerpoint/2010/main" val="36001766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9C4D4-D649-4644-BFDC-92B1B7F97416}"/>
              </a:ext>
            </a:extLst>
          </p:cNvPr>
          <p:cNvSpPr>
            <a:spLocks noGrp="1"/>
          </p:cNvSpPr>
          <p:nvPr>
            <p:ph type="title"/>
          </p:nvPr>
        </p:nvSpPr>
        <p:spPr/>
        <p:txBody>
          <a:bodyPr/>
          <a:lstStyle/>
          <a:p>
            <a:r>
              <a:rPr lang="en-US" dirty="0"/>
              <a:t>“Let them vote with their feet.” -- Hanley</a:t>
            </a:r>
          </a:p>
        </p:txBody>
      </p:sp>
      <p:sp>
        <p:nvSpPr>
          <p:cNvPr id="3" name="Content Placeholder 2">
            <a:extLst>
              <a:ext uri="{FF2B5EF4-FFF2-40B4-BE49-F238E27FC236}">
                <a16:creationId xmlns:a16="http://schemas.microsoft.com/office/drawing/2014/main" id="{E5EE2068-BCBB-4AEB-8443-B75BD525EFDD}"/>
              </a:ext>
            </a:extLst>
          </p:cNvPr>
          <p:cNvSpPr txBox="1">
            <a:spLocks/>
          </p:cNvSpPr>
          <p:nvPr/>
        </p:nvSpPr>
        <p:spPr>
          <a:xfrm>
            <a:off x="818712" y="2222287"/>
            <a:ext cx="10554574" cy="3636511"/>
          </a:xfrm>
          <a:prstGeom prst="rect">
            <a:avLst/>
          </a:prstGeom>
        </p:spPr>
        <p:txBody>
          <a:bodyP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a:buFont typeface="Wingdings" panose="05000000000000000000" pitchFamily="2" charset="2"/>
              <a:buChar char="v"/>
            </a:pPr>
            <a:r>
              <a:rPr lang="en-US" sz="2400" dirty="0"/>
              <a:t>If the learner is choosing to leave the environment they are communicating that either something is missing or this place is aversive.</a:t>
            </a:r>
          </a:p>
          <a:p>
            <a:pPr>
              <a:buFont typeface="Wingdings" panose="05000000000000000000" pitchFamily="2" charset="2"/>
              <a:buChar char="v"/>
            </a:pPr>
            <a:r>
              <a:rPr lang="en-US" sz="2400" dirty="0"/>
              <a:t>Listen to their communication and adjust to return to HRE.</a:t>
            </a:r>
          </a:p>
        </p:txBody>
      </p:sp>
    </p:spTree>
    <p:extLst>
      <p:ext uri="{BB962C8B-B14F-4D97-AF65-F5344CB8AC3E}">
        <p14:creationId xmlns:p14="http://schemas.microsoft.com/office/powerpoint/2010/main" val="38195145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E42C8D-8958-4585-967F-C5988D0F8C9E}"/>
              </a:ext>
            </a:extLst>
          </p:cNvPr>
          <p:cNvSpPr>
            <a:spLocks noGrp="1"/>
          </p:cNvSpPr>
          <p:nvPr>
            <p:ph type="title"/>
          </p:nvPr>
        </p:nvSpPr>
        <p:spPr/>
        <p:txBody>
          <a:bodyPr/>
          <a:lstStyle/>
          <a:p>
            <a:r>
              <a:rPr lang="en-US" dirty="0"/>
              <a:t>Learn Through Empowering</a:t>
            </a:r>
          </a:p>
        </p:txBody>
      </p:sp>
      <p:sp>
        <p:nvSpPr>
          <p:cNvPr id="3" name="Content Placeholder 2">
            <a:extLst>
              <a:ext uri="{FF2B5EF4-FFF2-40B4-BE49-F238E27FC236}">
                <a16:creationId xmlns:a16="http://schemas.microsoft.com/office/drawing/2014/main" id="{7E696348-7C1A-4439-A841-A0965690A657}"/>
              </a:ext>
            </a:extLst>
          </p:cNvPr>
          <p:cNvSpPr>
            <a:spLocks noGrp="1"/>
          </p:cNvSpPr>
          <p:nvPr>
            <p:ph idx="1"/>
          </p:nvPr>
        </p:nvSpPr>
        <p:spPr/>
        <p:txBody>
          <a:bodyPr>
            <a:normAutofit/>
          </a:bodyPr>
          <a:lstStyle/>
          <a:p>
            <a:pPr>
              <a:buFont typeface="Wingdings" panose="05000000000000000000" pitchFamily="2" charset="2"/>
              <a:buChar char="v"/>
            </a:pPr>
            <a:r>
              <a:rPr lang="en-US" sz="2400" dirty="0"/>
              <a:t>By continuing to show you respect and hear the child they will continue to build trust in you and the environment.</a:t>
            </a:r>
          </a:p>
          <a:p>
            <a:pPr>
              <a:buFont typeface="Wingdings" panose="05000000000000000000" pitchFamily="2" charset="2"/>
              <a:buChar char="v"/>
            </a:pPr>
            <a:r>
              <a:rPr lang="en-US" sz="2400" dirty="0"/>
              <a:t>They are learning they don’t need to engage in problem behavior to have “their way,” or be in the HRE state.</a:t>
            </a:r>
          </a:p>
          <a:p>
            <a:pPr>
              <a:buFont typeface="Wingdings" panose="05000000000000000000" pitchFamily="2" charset="2"/>
              <a:buChar char="v"/>
            </a:pPr>
            <a:r>
              <a:rPr lang="en-US" sz="2400" dirty="0"/>
              <a:t>They’re also learning that they aren’t forced to comply.</a:t>
            </a:r>
          </a:p>
          <a:p>
            <a:pPr>
              <a:buFont typeface="Wingdings" panose="05000000000000000000" pitchFamily="2" charset="2"/>
              <a:buChar char="v"/>
            </a:pPr>
            <a:endParaRPr lang="en-US" sz="2400" dirty="0"/>
          </a:p>
        </p:txBody>
      </p:sp>
    </p:spTree>
    <p:extLst>
      <p:ext uri="{BB962C8B-B14F-4D97-AF65-F5344CB8AC3E}">
        <p14:creationId xmlns:p14="http://schemas.microsoft.com/office/powerpoint/2010/main" val="19462432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93DE3-A721-489F-ABC8-79D8F53F1B68}"/>
              </a:ext>
            </a:extLst>
          </p:cNvPr>
          <p:cNvSpPr>
            <a:spLocks noGrp="1"/>
          </p:cNvSpPr>
          <p:nvPr>
            <p:ph type="title"/>
          </p:nvPr>
        </p:nvSpPr>
        <p:spPr/>
        <p:txBody>
          <a:bodyPr/>
          <a:lstStyle/>
          <a:p>
            <a:r>
              <a:rPr lang="en-US" dirty="0"/>
              <a:t>Transitioning To Less Preferred State</a:t>
            </a:r>
          </a:p>
        </p:txBody>
      </p:sp>
      <p:sp>
        <p:nvSpPr>
          <p:cNvPr id="3" name="Content Placeholder 2">
            <a:extLst>
              <a:ext uri="{FF2B5EF4-FFF2-40B4-BE49-F238E27FC236}">
                <a16:creationId xmlns:a16="http://schemas.microsoft.com/office/drawing/2014/main" id="{2754E2B5-BF06-4A97-892E-CFFB53A41576}"/>
              </a:ext>
            </a:extLst>
          </p:cNvPr>
          <p:cNvSpPr>
            <a:spLocks noGrp="1"/>
          </p:cNvSpPr>
          <p:nvPr>
            <p:ph idx="1"/>
          </p:nvPr>
        </p:nvSpPr>
        <p:spPr/>
        <p:txBody>
          <a:bodyPr>
            <a:normAutofit/>
          </a:bodyPr>
          <a:lstStyle/>
          <a:p>
            <a:pPr>
              <a:buFont typeface="Wingdings" panose="05000000000000000000" pitchFamily="2" charset="2"/>
              <a:buChar char="v"/>
            </a:pPr>
            <a:r>
              <a:rPr lang="en-US" sz="2400" dirty="0"/>
              <a:t>Transitions – giving up a preferred item/activity, changing location, demands are added, new people are entering, etc. </a:t>
            </a:r>
          </a:p>
          <a:p>
            <a:pPr>
              <a:buFont typeface="Wingdings" panose="05000000000000000000" pitchFamily="2" charset="2"/>
              <a:buChar char="v"/>
            </a:pPr>
            <a:r>
              <a:rPr lang="en-US" sz="2400" dirty="0"/>
              <a:t>Before transitioning let them know that a change is coming.</a:t>
            </a:r>
          </a:p>
          <a:p>
            <a:pPr>
              <a:buFont typeface="Wingdings" panose="05000000000000000000" pitchFamily="2" charset="2"/>
              <a:buChar char="v"/>
            </a:pPr>
            <a:r>
              <a:rPr lang="en-US" sz="2400" dirty="0"/>
              <a:t>If any precursor or problem behavior begins, even minor, listen to this communication of discomfort, protest, distress, or fear.</a:t>
            </a:r>
          </a:p>
          <a:p>
            <a:pPr>
              <a:buFont typeface="Wingdings" panose="05000000000000000000" pitchFamily="2" charset="2"/>
              <a:buChar char="v"/>
            </a:pPr>
            <a:r>
              <a:rPr lang="en-US" sz="2400" dirty="0"/>
              <a:t>Immediately acknowledge &amp; relent – drop the rope.</a:t>
            </a:r>
          </a:p>
          <a:p>
            <a:pPr>
              <a:buFont typeface="Wingdings" panose="05000000000000000000" pitchFamily="2" charset="2"/>
              <a:buChar char="v"/>
            </a:pPr>
            <a:endParaRPr lang="en-US" sz="2400" dirty="0"/>
          </a:p>
        </p:txBody>
      </p:sp>
    </p:spTree>
    <p:extLst>
      <p:ext uri="{BB962C8B-B14F-4D97-AF65-F5344CB8AC3E}">
        <p14:creationId xmlns:p14="http://schemas.microsoft.com/office/powerpoint/2010/main" val="8339916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F6D62-44AA-455B-9550-95B4D6747620}"/>
              </a:ext>
            </a:extLst>
          </p:cNvPr>
          <p:cNvSpPr>
            <a:spLocks noGrp="1"/>
          </p:cNvSpPr>
          <p:nvPr>
            <p:ph type="title"/>
          </p:nvPr>
        </p:nvSpPr>
        <p:spPr/>
        <p:txBody>
          <a:bodyPr/>
          <a:lstStyle/>
          <a:p>
            <a:r>
              <a:rPr lang="en-US" dirty="0"/>
              <a:t>Return to Happy, Relaxed, Engaged</a:t>
            </a:r>
          </a:p>
        </p:txBody>
      </p:sp>
      <p:sp>
        <p:nvSpPr>
          <p:cNvPr id="3" name="Content Placeholder 2">
            <a:extLst>
              <a:ext uri="{FF2B5EF4-FFF2-40B4-BE49-F238E27FC236}">
                <a16:creationId xmlns:a16="http://schemas.microsoft.com/office/drawing/2014/main" id="{32DE02ED-68A4-4AC6-87AC-39D546D14D72}"/>
              </a:ext>
            </a:extLst>
          </p:cNvPr>
          <p:cNvSpPr>
            <a:spLocks noGrp="1"/>
          </p:cNvSpPr>
          <p:nvPr>
            <p:ph idx="1"/>
          </p:nvPr>
        </p:nvSpPr>
        <p:spPr/>
        <p:txBody>
          <a:bodyPr>
            <a:normAutofit/>
          </a:bodyPr>
          <a:lstStyle/>
          <a:p>
            <a:pPr>
              <a:buFont typeface="Wingdings" panose="05000000000000000000" pitchFamily="2" charset="2"/>
              <a:buChar char="v"/>
            </a:pPr>
            <a:r>
              <a:rPr lang="en-US" sz="2400" dirty="0"/>
              <a:t>A quick reset to the Happy, Relaxed, Engaged state for a short period restores their trust while reducing stress.</a:t>
            </a:r>
          </a:p>
          <a:p>
            <a:pPr>
              <a:buFont typeface="Wingdings" panose="05000000000000000000" pitchFamily="2" charset="2"/>
              <a:buChar char="v"/>
            </a:pPr>
            <a:r>
              <a:rPr lang="en-US" sz="2400" dirty="0"/>
              <a:t>This teaches the learner that they will not be forced to comply.</a:t>
            </a:r>
          </a:p>
          <a:p>
            <a:pPr>
              <a:buFont typeface="Wingdings" panose="05000000000000000000" pitchFamily="2" charset="2"/>
              <a:buChar char="v"/>
            </a:pPr>
            <a:r>
              <a:rPr lang="en-US" sz="2400" dirty="0"/>
              <a:t>They trust that you hear them and understand them. </a:t>
            </a:r>
          </a:p>
          <a:p>
            <a:pPr>
              <a:buFont typeface="Wingdings" panose="05000000000000000000" pitchFamily="2" charset="2"/>
              <a:buChar char="v"/>
            </a:pPr>
            <a:r>
              <a:rPr lang="en-US" sz="2400" dirty="0"/>
              <a:t>It teaches them to self-advocate without engaging in problem behaviors and believe that they will be heard.</a:t>
            </a:r>
          </a:p>
          <a:p>
            <a:pPr>
              <a:buFont typeface="Wingdings" panose="05000000000000000000" pitchFamily="2" charset="2"/>
              <a:buChar char="v"/>
            </a:pPr>
            <a:endParaRPr lang="en-US" sz="2400" dirty="0"/>
          </a:p>
        </p:txBody>
      </p:sp>
    </p:spTree>
    <p:extLst>
      <p:ext uri="{BB962C8B-B14F-4D97-AF65-F5344CB8AC3E}">
        <p14:creationId xmlns:p14="http://schemas.microsoft.com/office/powerpoint/2010/main" val="29908389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C8875-2CCA-45D4-B038-4349F20EB8F1}"/>
              </a:ext>
            </a:extLst>
          </p:cNvPr>
          <p:cNvSpPr>
            <a:spLocks noGrp="1"/>
          </p:cNvSpPr>
          <p:nvPr>
            <p:ph type="title"/>
          </p:nvPr>
        </p:nvSpPr>
        <p:spPr/>
        <p:txBody>
          <a:bodyPr/>
          <a:lstStyle/>
          <a:p>
            <a:r>
              <a:rPr lang="en-US" dirty="0"/>
              <a:t>Learn Through Teaching</a:t>
            </a:r>
          </a:p>
        </p:txBody>
      </p:sp>
      <p:sp>
        <p:nvSpPr>
          <p:cNvPr id="3" name="Content Placeholder 2">
            <a:extLst>
              <a:ext uri="{FF2B5EF4-FFF2-40B4-BE49-F238E27FC236}">
                <a16:creationId xmlns:a16="http://schemas.microsoft.com/office/drawing/2014/main" id="{8E38E220-D55E-4516-8A3A-60E4ECDD49B6}"/>
              </a:ext>
            </a:extLst>
          </p:cNvPr>
          <p:cNvSpPr txBox="1">
            <a:spLocks/>
          </p:cNvSpPr>
          <p:nvPr/>
        </p:nvSpPr>
        <p:spPr>
          <a:xfrm>
            <a:off x="818712" y="2254685"/>
            <a:ext cx="10554574" cy="3942316"/>
          </a:xfrm>
          <a:prstGeom prst="rect">
            <a:avLst/>
          </a:prstGeom>
        </p:spPr>
        <p:txBody>
          <a:bodyP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a:buFont typeface="Wingdings" panose="05000000000000000000" pitchFamily="2" charset="2"/>
              <a:buChar char="v"/>
            </a:pPr>
            <a:r>
              <a:rPr lang="en-US" sz="2400" dirty="0"/>
              <a:t>Now that they trust that you will listen to them and adjust demands you will be able to begin teaching skills.</a:t>
            </a:r>
          </a:p>
          <a:p>
            <a:pPr>
              <a:buFont typeface="Wingdings" panose="05000000000000000000" pitchFamily="2" charset="2"/>
              <a:buChar char="v"/>
            </a:pPr>
            <a:r>
              <a:rPr lang="en-US" sz="2400" dirty="0"/>
              <a:t>The pace and goals will be a reflection of the learner’s feedback.</a:t>
            </a:r>
          </a:p>
          <a:p>
            <a:pPr>
              <a:buFont typeface="Wingdings" panose="05000000000000000000" pitchFamily="2" charset="2"/>
              <a:buChar char="v"/>
            </a:pPr>
            <a:r>
              <a:rPr lang="en-US" sz="2400" dirty="0"/>
              <a:t>Through this process there will be increases in functional communication; tolerance of waiting, transitions, and other changes; cooperation; and leisure skills. </a:t>
            </a:r>
          </a:p>
          <a:p>
            <a:pPr>
              <a:buFont typeface="Wingdings" panose="05000000000000000000" pitchFamily="2" charset="2"/>
              <a:buChar char="v"/>
            </a:pPr>
            <a:r>
              <a:rPr lang="en-US" sz="2400" dirty="0"/>
              <a:t>Skills will be learned both during staff-led interactions as well as learner-led times; and learned by staff, parents, and teachers alongside the individual with autism.</a:t>
            </a:r>
          </a:p>
          <a:p>
            <a:pPr>
              <a:buFont typeface="Wingdings" panose="05000000000000000000" pitchFamily="2" charset="2"/>
              <a:buChar char="v"/>
            </a:pPr>
            <a:endParaRPr lang="en-US" sz="2400" dirty="0"/>
          </a:p>
          <a:p>
            <a:pPr>
              <a:buFont typeface="Wingdings" panose="05000000000000000000" pitchFamily="2" charset="2"/>
              <a:buChar char="v"/>
            </a:pPr>
            <a:endParaRPr lang="en-US" sz="2400" dirty="0"/>
          </a:p>
          <a:p>
            <a:pPr>
              <a:buFont typeface="Wingdings" panose="05000000000000000000" pitchFamily="2" charset="2"/>
              <a:buChar char="v"/>
            </a:pPr>
            <a:endParaRPr lang="en-US" sz="2400" dirty="0"/>
          </a:p>
        </p:txBody>
      </p:sp>
    </p:spTree>
    <p:extLst>
      <p:ext uri="{BB962C8B-B14F-4D97-AF65-F5344CB8AC3E}">
        <p14:creationId xmlns:p14="http://schemas.microsoft.com/office/powerpoint/2010/main" val="24801773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C1DCB-1E6F-4E57-9203-F8485A796FE1}"/>
              </a:ext>
            </a:extLst>
          </p:cNvPr>
          <p:cNvSpPr>
            <a:spLocks noGrp="1"/>
          </p:cNvSpPr>
          <p:nvPr>
            <p:ph type="title"/>
          </p:nvPr>
        </p:nvSpPr>
        <p:spPr/>
        <p:txBody>
          <a:bodyPr/>
          <a:lstStyle/>
          <a:p>
            <a:r>
              <a:rPr lang="en-US" dirty="0"/>
              <a:t>Today’s ABA</a:t>
            </a:r>
          </a:p>
        </p:txBody>
      </p:sp>
      <p:sp>
        <p:nvSpPr>
          <p:cNvPr id="3" name="Content Placeholder 2">
            <a:extLst>
              <a:ext uri="{FF2B5EF4-FFF2-40B4-BE49-F238E27FC236}">
                <a16:creationId xmlns:a16="http://schemas.microsoft.com/office/drawing/2014/main" id="{71C8F1E0-5C27-4EDD-8FF6-935D8C08FA5B}"/>
              </a:ext>
            </a:extLst>
          </p:cNvPr>
          <p:cNvSpPr txBox="1">
            <a:spLocks/>
          </p:cNvSpPr>
          <p:nvPr/>
        </p:nvSpPr>
        <p:spPr>
          <a:xfrm>
            <a:off x="818712" y="2254685"/>
            <a:ext cx="10554574" cy="3942316"/>
          </a:xfrm>
          <a:prstGeom prst="rect">
            <a:avLst/>
          </a:prstGeom>
        </p:spPr>
        <p:txBody>
          <a:bodyP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a:buFont typeface="Wingdings" panose="05000000000000000000" pitchFamily="2" charset="2"/>
              <a:buChar char="v"/>
            </a:pPr>
            <a:r>
              <a:rPr lang="en-US" sz="2400" dirty="0"/>
              <a:t>Today’s ABA does not value compliance or trying to push learning during a state of distress.</a:t>
            </a:r>
          </a:p>
          <a:p>
            <a:pPr>
              <a:buFont typeface="Wingdings" panose="05000000000000000000" pitchFamily="2" charset="2"/>
              <a:buChar char="v"/>
            </a:pPr>
            <a:r>
              <a:rPr lang="en-US" sz="2400" dirty="0"/>
              <a:t>It is a place not of domination, but de-escalation, or preventing escalation.</a:t>
            </a:r>
          </a:p>
          <a:p>
            <a:pPr>
              <a:buFont typeface="Wingdings" panose="05000000000000000000" pitchFamily="2" charset="2"/>
              <a:buChar char="v"/>
            </a:pPr>
            <a:r>
              <a:rPr lang="en-US" sz="2400" dirty="0"/>
              <a:t>It is not to redirect, restrain, manage and modify; but rather to understand, share, shape, grow and hope.</a:t>
            </a:r>
          </a:p>
          <a:p>
            <a:pPr>
              <a:buFont typeface="Wingdings" panose="05000000000000000000" pitchFamily="2" charset="2"/>
              <a:buChar char="v"/>
            </a:pPr>
            <a:r>
              <a:rPr lang="en-US" sz="2400" dirty="0"/>
              <a:t>Today’s ABA puts more value in teaching trust, engagement, authenticity, creativity, autonomy, and joy.</a:t>
            </a:r>
          </a:p>
          <a:p>
            <a:pPr>
              <a:buFont typeface="Wingdings" panose="05000000000000000000" pitchFamily="2" charset="2"/>
              <a:buChar char="v"/>
            </a:pPr>
            <a:endParaRPr lang="en-US" sz="2400" dirty="0"/>
          </a:p>
          <a:p>
            <a:pPr>
              <a:buFont typeface="Wingdings" panose="05000000000000000000" pitchFamily="2" charset="2"/>
              <a:buChar char="v"/>
            </a:pPr>
            <a:endParaRPr lang="en-US" sz="2400" dirty="0"/>
          </a:p>
          <a:p>
            <a:pPr>
              <a:buFont typeface="Wingdings" panose="05000000000000000000" pitchFamily="2" charset="2"/>
              <a:buChar char="v"/>
            </a:pPr>
            <a:endParaRPr lang="en-US" sz="2400" dirty="0"/>
          </a:p>
        </p:txBody>
      </p:sp>
    </p:spTree>
    <p:extLst>
      <p:ext uri="{BB962C8B-B14F-4D97-AF65-F5344CB8AC3E}">
        <p14:creationId xmlns:p14="http://schemas.microsoft.com/office/powerpoint/2010/main" val="26377299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0D81B-7A8F-443F-9F95-CEC7514A23B8}"/>
              </a:ext>
            </a:extLst>
          </p:cNvPr>
          <p:cNvSpPr>
            <a:spLocks noGrp="1"/>
          </p:cNvSpPr>
          <p:nvPr>
            <p:ph type="title"/>
          </p:nvPr>
        </p:nvSpPr>
        <p:spPr/>
        <p:txBody>
          <a:bodyPr/>
          <a:lstStyle/>
          <a:p>
            <a:r>
              <a:rPr lang="en-US" dirty="0"/>
              <a:t>Working Through Escalation</a:t>
            </a:r>
          </a:p>
        </p:txBody>
      </p:sp>
      <p:sp>
        <p:nvSpPr>
          <p:cNvPr id="3" name="Content Placeholder 2">
            <a:extLst>
              <a:ext uri="{FF2B5EF4-FFF2-40B4-BE49-F238E27FC236}">
                <a16:creationId xmlns:a16="http://schemas.microsoft.com/office/drawing/2014/main" id="{B1CAE4EC-49DB-413F-BC51-766F0CD771C2}"/>
              </a:ext>
            </a:extLst>
          </p:cNvPr>
          <p:cNvSpPr>
            <a:spLocks noGrp="1"/>
          </p:cNvSpPr>
          <p:nvPr>
            <p:ph idx="1"/>
          </p:nvPr>
        </p:nvSpPr>
        <p:spPr/>
        <p:txBody>
          <a:bodyPr>
            <a:normAutofit/>
          </a:bodyPr>
          <a:lstStyle/>
          <a:p>
            <a:pPr>
              <a:buFont typeface="Wingdings" panose="05000000000000000000" pitchFamily="2" charset="2"/>
              <a:buChar char="v"/>
            </a:pPr>
            <a:r>
              <a:rPr lang="en-US" sz="2400" dirty="0"/>
              <a:t>Despite these efforts towards improving ABA, there will still be episodes of escalation. </a:t>
            </a:r>
          </a:p>
          <a:p>
            <a:pPr>
              <a:buFont typeface="Wingdings" panose="05000000000000000000" pitchFamily="2" charset="2"/>
              <a:buChar char="v"/>
            </a:pPr>
            <a:r>
              <a:rPr lang="en-US" sz="2400" dirty="0"/>
              <a:t>But how we respond and work through should still prioritize safety, respect, and dignity.</a:t>
            </a:r>
          </a:p>
        </p:txBody>
      </p:sp>
    </p:spTree>
    <p:extLst>
      <p:ext uri="{BB962C8B-B14F-4D97-AF65-F5344CB8AC3E}">
        <p14:creationId xmlns:p14="http://schemas.microsoft.com/office/powerpoint/2010/main" val="9271202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0D81B-7A8F-443F-9F95-CEC7514A23B8}"/>
              </a:ext>
            </a:extLst>
          </p:cNvPr>
          <p:cNvSpPr>
            <a:spLocks noGrp="1"/>
          </p:cNvSpPr>
          <p:nvPr>
            <p:ph type="title"/>
          </p:nvPr>
        </p:nvSpPr>
        <p:spPr/>
        <p:txBody>
          <a:bodyPr/>
          <a:lstStyle/>
          <a:p>
            <a:r>
              <a:rPr lang="en-US" dirty="0"/>
              <a:t>When to Teach, When to Support</a:t>
            </a:r>
          </a:p>
        </p:txBody>
      </p:sp>
      <p:sp>
        <p:nvSpPr>
          <p:cNvPr id="5" name="Content Placeholder 2">
            <a:extLst>
              <a:ext uri="{FF2B5EF4-FFF2-40B4-BE49-F238E27FC236}">
                <a16:creationId xmlns:a16="http://schemas.microsoft.com/office/drawing/2014/main" id="{AFCA1711-73B4-458A-9BB2-667C037A3875}"/>
              </a:ext>
            </a:extLst>
          </p:cNvPr>
          <p:cNvSpPr txBox="1">
            <a:spLocks/>
          </p:cNvSpPr>
          <p:nvPr/>
        </p:nvSpPr>
        <p:spPr>
          <a:xfrm>
            <a:off x="7152360" y="2217106"/>
            <a:ext cx="4922382" cy="4193705"/>
          </a:xfrm>
          <a:prstGeom prst="rect">
            <a:avLst/>
          </a:prstGeom>
          <a:effectLst>
            <a:outerShdw blurRad="50800" dir="14400000">
              <a:srgbClr val="000000">
                <a:alpha val="40000"/>
              </a:srgbClr>
            </a:outerShdw>
          </a:effectLst>
        </p:spPr>
        <p:txBody>
          <a:bodyPr vert="horz" lIns="91440" tIns="45720" rIns="91440" bIns="45720" rtlCol="0" anchor="ct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a:buFont typeface="Wingdings" panose="05000000000000000000" pitchFamily="2" charset="2"/>
              <a:buChar char="v"/>
            </a:pPr>
            <a:r>
              <a:rPr lang="en-US" sz="2400" dirty="0"/>
              <a:t>We know as an escalation cycles it is not the time to try to teach or place demands. </a:t>
            </a:r>
          </a:p>
          <a:p>
            <a:pPr>
              <a:buFont typeface="Wingdings" panose="05000000000000000000" pitchFamily="2" charset="2"/>
              <a:buChar char="v"/>
            </a:pPr>
            <a:r>
              <a:rPr lang="en-US" sz="2400" dirty="0"/>
              <a:t>During the peak it is best to be in the HRE space as much as possible, following the child’s lead.</a:t>
            </a:r>
          </a:p>
        </p:txBody>
      </p:sp>
      <p:pic>
        <p:nvPicPr>
          <p:cNvPr id="4100" name="Picture 4" descr="stages of crisis behavior">
            <a:extLst>
              <a:ext uri="{FF2B5EF4-FFF2-40B4-BE49-F238E27FC236}">
                <a16:creationId xmlns:a16="http://schemas.microsoft.com/office/drawing/2014/main" id="{7567AB2E-79D9-40EF-92E7-5CAD984BE8C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514" t="4032" r="13922" b="8755"/>
          <a:stretch/>
        </p:blipFill>
        <p:spPr bwMode="auto">
          <a:xfrm>
            <a:off x="117259" y="2068259"/>
            <a:ext cx="7035102" cy="45325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5075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0D81B-7A8F-443F-9F95-CEC7514A23B8}"/>
              </a:ext>
            </a:extLst>
          </p:cNvPr>
          <p:cNvSpPr>
            <a:spLocks noGrp="1"/>
          </p:cNvSpPr>
          <p:nvPr>
            <p:ph type="title"/>
          </p:nvPr>
        </p:nvSpPr>
        <p:spPr/>
        <p:txBody>
          <a:bodyPr/>
          <a:lstStyle/>
          <a:p>
            <a:r>
              <a:rPr lang="en-US" dirty="0"/>
              <a:t>Stay safe through SPACE</a:t>
            </a:r>
          </a:p>
        </p:txBody>
      </p:sp>
      <p:sp>
        <p:nvSpPr>
          <p:cNvPr id="3" name="Content Placeholder 2">
            <a:extLst>
              <a:ext uri="{FF2B5EF4-FFF2-40B4-BE49-F238E27FC236}">
                <a16:creationId xmlns:a16="http://schemas.microsoft.com/office/drawing/2014/main" id="{B1CAE4EC-49DB-413F-BC51-766F0CD771C2}"/>
              </a:ext>
            </a:extLst>
          </p:cNvPr>
          <p:cNvSpPr>
            <a:spLocks noGrp="1"/>
          </p:cNvSpPr>
          <p:nvPr>
            <p:ph idx="1"/>
          </p:nvPr>
        </p:nvSpPr>
        <p:spPr>
          <a:xfrm>
            <a:off x="818712" y="2222287"/>
            <a:ext cx="10554574" cy="4291247"/>
          </a:xfrm>
        </p:spPr>
        <p:txBody>
          <a:bodyPr>
            <a:normAutofit/>
          </a:bodyPr>
          <a:lstStyle/>
          <a:p>
            <a:pPr marL="0" indent="0">
              <a:buNone/>
            </a:pPr>
            <a:r>
              <a:rPr lang="en-US" sz="4000" b="1" dirty="0"/>
              <a:t>S – </a:t>
            </a:r>
            <a:r>
              <a:rPr lang="en-US" sz="2800" b="1" dirty="0"/>
              <a:t>Simple </a:t>
            </a:r>
            <a:r>
              <a:rPr lang="en-US" sz="2800" dirty="0"/>
              <a:t>language, clear directions, visuals</a:t>
            </a:r>
            <a:endParaRPr lang="en-US" sz="4000" b="1" dirty="0"/>
          </a:p>
          <a:p>
            <a:pPr marL="0" indent="0">
              <a:buNone/>
            </a:pPr>
            <a:r>
              <a:rPr lang="en-US" sz="4000" b="1" dirty="0"/>
              <a:t>P – </a:t>
            </a:r>
            <a:r>
              <a:rPr lang="en-US" sz="2800" b="1" dirty="0"/>
              <a:t>Positive </a:t>
            </a:r>
            <a:r>
              <a:rPr lang="en-US" sz="2800" dirty="0"/>
              <a:t>statements, “do” instead of “don’t” demands</a:t>
            </a:r>
            <a:endParaRPr lang="en-US" sz="4000" b="1" dirty="0"/>
          </a:p>
          <a:p>
            <a:pPr marL="0" indent="0">
              <a:buNone/>
            </a:pPr>
            <a:r>
              <a:rPr lang="en-US" sz="4000" b="1" dirty="0"/>
              <a:t>A – </a:t>
            </a:r>
            <a:r>
              <a:rPr lang="en-US" sz="2800" b="1" dirty="0"/>
              <a:t>Allow </a:t>
            </a:r>
            <a:r>
              <a:rPr lang="en-US" sz="2800" dirty="0"/>
              <a:t>physical space and time to respond or not </a:t>
            </a:r>
            <a:endParaRPr lang="en-US" sz="4000" b="1" dirty="0"/>
          </a:p>
          <a:p>
            <a:pPr marL="0" indent="0">
              <a:buNone/>
            </a:pPr>
            <a:r>
              <a:rPr lang="en-US" sz="4000" b="1" dirty="0"/>
              <a:t>C – </a:t>
            </a:r>
            <a:r>
              <a:rPr lang="en-US" sz="2800" b="1" dirty="0"/>
              <a:t>Calm </a:t>
            </a:r>
            <a:r>
              <a:rPr lang="en-US" sz="2800" dirty="0"/>
              <a:t>voice</a:t>
            </a:r>
          </a:p>
          <a:p>
            <a:pPr marL="0" indent="0">
              <a:buNone/>
            </a:pPr>
            <a:r>
              <a:rPr lang="en-US" sz="4000" b="1" dirty="0"/>
              <a:t>E – </a:t>
            </a:r>
            <a:r>
              <a:rPr lang="en-US" sz="2800" b="1" dirty="0"/>
              <a:t>Encourage </a:t>
            </a:r>
            <a:r>
              <a:rPr lang="en-US" sz="2800" dirty="0"/>
              <a:t>self-regulation, using coping skills</a:t>
            </a:r>
            <a:r>
              <a:rPr lang="en-US" sz="4000" dirty="0"/>
              <a:t> </a:t>
            </a:r>
            <a:endParaRPr lang="en-US" sz="3600" dirty="0"/>
          </a:p>
        </p:txBody>
      </p:sp>
    </p:spTree>
    <p:extLst>
      <p:ext uri="{BB962C8B-B14F-4D97-AF65-F5344CB8AC3E}">
        <p14:creationId xmlns:p14="http://schemas.microsoft.com/office/powerpoint/2010/main" val="30445400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03783-CB21-4401-8A18-D5474AC06DD7}"/>
              </a:ext>
            </a:extLst>
          </p:cNvPr>
          <p:cNvSpPr>
            <a:spLocks noGrp="1"/>
          </p:cNvSpPr>
          <p:nvPr>
            <p:ph type="title"/>
          </p:nvPr>
        </p:nvSpPr>
        <p:spPr/>
        <p:txBody>
          <a:bodyPr/>
          <a:lstStyle/>
          <a:p>
            <a:r>
              <a:rPr lang="en-US" dirty="0"/>
              <a:t>Trauma Informed Care</a:t>
            </a:r>
          </a:p>
        </p:txBody>
      </p:sp>
      <p:sp>
        <p:nvSpPr>
          <p:cNvPr id="5" name="Content Placeholder 4">
            <a:extLst>
              <a:ext uri="{FF2B5EF4-FFF2-40B4-BE49-F238E27FC236}">
                <a16:creationId xmlns:a16="http://schemas.microsoft.com/office/drawing/2014/main" id="{22FA2CC8-39BD-4AFD-87C4-5C2917AFC6F9}"/>
              </a:ext>
            </a:extLst>
          </p:cNvPr>
          <p:cNvSpPr>
            <a:spLocks noGrp="1"/>
          </p:cNvSpPr>
          <p:nvPr>
            <p:ph idx="1"/>
          </p:nvPr>
        </p:nvSpPr>
        <p:spPr/>
        <p:txBody>
          <a:bodyPr>
            <a:normAutofit/>
          </a:bodyPr>
          <a:lstStyle/>
          <a:p>
            <a:pPr>
              <a:buFont typeface="Wingdings" panose="05000000000000000000" pitchFamily="2" charset="2"/>
              <a:buChar char="v"/>
            </a:pPr>
            <a:r>
              <a:rPr lang="en-US" sz="3200" dirty="0"/>
              <a:t>Acknowledge trauma and its potential impact</a:t>
            </a:r>
          </a:p>
          <a:p>
            <a:pPr>
              <a:buFont typeface="Wingdings" panose="05000000000000000000" pitchFamily="2" charset="2"/>
              <a:buChar char="v"/>
            </a:pPr>
            <a:r>
              <a:rPr lang="en-US" sz="3200" dirty="0"/>
              <a:t>Ensure safety and trust</a:t>
            </a:r>
          </a:p>
          <a:p>
            <a:pPr>
              <a:buFont typeface="Wingdings" panose="05000000000000000000" pitchFamily="2" charset="2"/>
              <a:buChar char="v"/>
            </a:pPr>
            <a:r>
              <a:rPr lang="en-US" sz="3200" dirty="0"/>
              <a:t>Promote choice and shared governance</a:t>
            </a:r>
          </a:p>
          <a:p>
            <a:pPr>
              <a:buFont typeface="Wingdings" panose="05000000000000000000" pitchFamily="2" charset="2"/>
              <a:buChar char="v"/>
            </a:pPr>
            <a:r>
              <a:rPr lang="en-US" sz="3200" dirty="0"/>
              <a:t>Emphasize skill building</a:t>
            </a:r>
          </a:p>
        </p:txBody>
      </p:sp>
    </p:spTree>
    <p:extLst>
      <p:ext uri="{BB962C8B-B14F-4D97-AF65-F5344CB8AC3E}">
        <p14:creationId xmlns:p14="http://schemas.microsoft.com/office/powerpoint/2010/main" val="1192653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03783-CB21-4401-8A18-D5474AC06DD7}"/>
              </a:ext>
            </a:extLst>
          </p:cNvPr>
          <p:cNvSpPr>
            <a:spLocks noGrp="1"/>
          </p:cNvSpPr>
          <p:nvPr>
            <p:ph type="title"/>
          </p:nvPr>
        </p:nvSpPr>
        <p:spPr/>
        <p:txBody>
          <a:bodyPr/>
          <a:lstStyle/>
          <a:p>
            <a:r>
              <a:rPr lang="en-US" dirty="0"/>
              <a:t>Trauma Informed ABA -- Acknowledge</a:t>
            </a:r>
          </a:p>
        </p:txBody>
      </p:sp>
      <p:sp>
        <p:nvSpPr>
          <p:cNvPr id="5" name="Content Placeholder 4">
            <a:extLst>
              <a:ext uri="{FF2B5EF4-FFF2-40B4-BE49-F238E27FC236}">
                <a16:creationId xmlns:a16="http://schemas.microsoft.com/office/drawing/2014/main" id="{22FA2CC8-39BD-4AFD-87C4-5C2917AFC6F9}"/>
              </a:ext>
            </a:extLst>
          </p:cNvPr>
          <p:cNvSpPr>
            <a:spLocks noGrp="1"/>
          </p:cNvSpPr>
          <p:nvPr>
            <p:ph idx="1"/>
          </p:nvPr>
        </p:nvSpPr>
        <p:spPr/>
        <p:txBody>
          <a:bodyPr>
            <a:normAutofit/>
          </a:bodyPr>
          <a:lstStyle/>
          <a:p>
            <a:pPr>
              <a:buFont typeface="Wingdings" panose="05000000000000000000" pitchFamily="2" charset="2"/>
              <a:buChar char="v"/>
            </a:pPr>
            <a:r>
              <a:rPr lang="en-US" sz="3200" dirty="0"/>
              <a:t>Acknowledge Trauma –consider how current behaviors may function to adapt and cope with past traumatic experiences. </a:t>
            </a:r>
          </a:p>
        </p:txBody>
      </p:sp>
    </p:spTree>
    <p:extLst>
      <p:ext uri="{BB962C8B-B14F-4D97-AF65-F5344CB8AC3E}">
        <p14:creationId xmlns:p14="http://schemas.microsoft.com/office/powerpoint/2010/main" val="27555324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03783-CB21-4401-8A18-D5474AC06DD7}"/>
              </a:ext>
            </a:extLst>
          </p:cNvPr>
          <p:cNvSpPr>
            <a:spLocks noGrp="1"/>
          </p:cNvSpPr>
          <p:nvPr>
            <p:ph type="title"/>
          </p:nvPr>
        </p:nvSpPr>
        <p:spPr/>
        <p:txBody>
          <a:bodyPr/>
          <a:lstStyle/>
          <a:p>
            <a:r>
              <a:rPr lang="en-US" dirty="0"/>
              <a:t>Trauma Informed ABA -- Acknowledge</a:t>
            </a:r>
          </a:p>
        </p:txBody>
      </p:sp>
      <p:sp>
        <p:nvSpPr>
          <p:cNvPr id="5" name="Content Placeholder 4">
            <a:extLst>
              <a:ext uri="{FF2B5EF4-FFF2-40B4-BE49-F238E27FC236}">
                <a16:creationId xmlns:a16="http://schemas.microsoft.com/office/drawing/2014/main" id="{22FA2CC8-39BD-4AFD-87C4-5C2917AFC6F9}"/>
              </a:ext>
            </a:extLst>
          </p:cNvPr>
          <p:cNvSpPr>
            <a:spLocks noGrp="1"/>
          </p:cNvSpPr>
          <p:nvPr>
            <p:ph idx="1"/>
          </p:nvPr>
        </p:nvSpPr>
        <p:spPr/>
        <p:txBody>
          <a:bodyPr>
            <a:normAutofit/>
          </a:bodyPr>
          <a:lstStyle/>
          <a:p>
            <a:pPr>
              <a:buFont typeface="Wingdings" panose="05000000000000000000" pitchFamily="2" charset="2"/>
              <a:buChar char="v"/>
            </a:pPr>
            <a:r>
              <a:rPr lang="en-US" sz="3200" dirty="0"/>
              <a:t>Even without documented, “it is both possible and probable that there are clients who arrive on the doorstep of ABA services with a history of trauma.”</a:t>
            </a:r>
          </a:p>
          <a:p>
            <a:pPr marL="0" indent="0">
              <a:buNone/>
            </a:pPr>
            <a:r>
              <a:rPr lang="en-US" sz="2000" dirty="0"/>
              <a:t>                             – “Toward trauma-informed applications of behavior analysis”</a:t>
            </a:r>
          </a:p>
        </p:txBody>
      </p:sp>
    </p:spTree>
    <p:extLst>
      <p:ext uri="{BB962C8B-B14F-4D97-AF65-F5344CB8AC3E}">
        <p14:creationId xmlns:p14="http://schemas.microsoft.com/office/powerpoint/2010/main" val="2151274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03783-CB21-4401-8A18-D5474AC06DD7}"/>
              </a:ext>
            </a:extLst>
          </p:cNvPr>
          <p:cNvSpPr>
            <a:spLocks noGrp="1"/>
          </p:cNvSpPr>
          <p:nvPr>
            <p:ph type="title"/>
          </p:nvPr>
        </p:nvSpPr>
        <p:spPr/>
        <p:txBody>
          <a:bodyPr/>
          <a:lstStyle/>
          <a:p>
            <a:r>
              <a:rPr lang="en-US" dirty="0"/>
              <a:t>Trauma Informed ABA – Ensure Safety</a:t>
            </a:r>
          </a:p>
        </p:txBody>
      </p:sp>
      <p:sp>
        <p:nvSpPr>
          <p:cNvPr id="5" name="Content Placeholder 4">
            <a:extLst>
              <a:ext uri="{FF2B5EF4-FFF2-40B4-BE49-F238E27FC236}">
                <a16:creationId xmlns:a16="http://schemas.microsoft.com/office/drawing/2014/main" id="{22FA2CC8-39BD-4AFD-87C4-5C2917AFC6F9}"/>
              </a:ext>
            </a:extLst>
          </p:cNvPr>
          <p:cNvSpPr>
            <a:spLocks noGrp="1"/>
          </p:cNvSpPr>
          <p:nvPr>
            <p:ph idx="1"/>
          </p:nvPr>
        </p:nvSpPr>
        <p:spPr/>
        <p:txBody>
          <a:bodyPr>
            <a:normAutofit/>
          </a:bodyPr>
          <a:lstStyle/>
          <a:p>
            <a:pPr>
              <a:buFont typeface="Wingdings" panose="05000000000000000000" pitchFamily="2" charset="2"/>
              <a:buChar char="v"/>
            </a:pPr>
            <a:r>
              <a:rPr lang="en-US" sz="3200" dirty="0"/>
              <a:t>Ensure Safety and Trust – child should feel both physical and emotionally safe in the environment; and trust that the staff will maintain safe practices</a:t>
            </a:r>
          </a:p>
        </p:txBody>
      </p:sp>
    </p:spTree>
    <p:extLst>
      <p:ext uri="{BB962C8B-B14F-4D97-AF65-F5344CB8AC3E}">
        <p14:creationId xmlns:p14="http://schemas.microsoft.com/office/powerpoint/2010/main" val="2249278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03783-CB21-4401-8A18-D5474AC06DD7}"/>
              </a:ext>
            </a:extLst>
          </p:cNvPr>
          <p:cNvSpPr>
            <a:spLocks noGrp="1"/>
          </p:cNvSpPr>
          <p:nvPr>
            <p:ph type="title"/>
          </p:nvPr>
        </p:nvSpPr>
        <p:spPr/>
        <p:txBody>
          <a:bodyPr/>
          <a:lstStyle/>
          <a:p>
            <a:r>
              <a:rPr lang="en-US" dirty="0"/>
              <a:t>Trauma Informed ABA – Ensure Safety</a:t>
            </a:r>
          </a:p>
        </p:txBody>
      </p:sp>
      <p:sp>
        <p:nvSpPr>
          <p:cNvPr id="5" name="Content Placeholder 4">
            <a:extLst>
              <a:ext uri="{FF2B5EF4-FFF2-40B4-BE49-F238E27FC236}">
                <a16:creationId xmlns:a16="http://schemas.microsoft.com/office/drawing/2014/main" id="{22FA2CC8-39BD-4AFD-87C4-5C2917AFC6F9}"/>
              </a:ext>
            </a:extLst>
          </p:cNvPr>
          <p:cNvSpPr>
            <a:spLocks noGrp="1"/>
          </p:cNvSpPr>
          <p:nvPr>
            <p:ph idx="1"/>
          </p:nvPr>
        </p:nvSpPr>
        <p:spPr/>
        <p:txBody>
          <a:bodyPr>
            <a:normAutofit/>
          </a:bodyPr>
          <a:lstStyle/>
          <a:p>
            <a:pPr>
              <a:buFont typeface="Wingdings" panose="05000000000000000000" pitchFamily="2" charset="2"/>
              <a:buChar char="v"/>
            </a:pPr>
            <a:r>
              <a:rPr lang="en-US" sz="3200" dirty="0"/>
              <a:t>Environment with predictability, consistent reinforcing interactions and limited aversive conditions provide safety signals.</a:t>
            </a:r>
          </a:p>
          <a:p>
            <a:pPr>
              <a:buFont typeface="Wingdings" panose="05000000000000000000" pitchFamily="2" charset="2"/>
              <a:buChar char="v"/>
            </a:pPr>
            <a:endParaRPr lang="en-US" sz="3200" dirty="0"/>
          </a:p>
        </p:txBody>
      </p:sp>
    </p:spTree>
    <p:extLst>
      <p:ext uri="{BB962C8B-B14F-4D97-AF65-F5344CB8AC3E}">
        <p14:creationId xmlns:p14="http://schemas.microsoft.com/office/powerpoint/2010/main" val="28179430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D9E0C-3D36-47B5-BC88-88F554A56101}"/>
              </a:ext>
            </a:extLst>
          </p:cNvPr>
          <p:cNvSpPr>
            <a:spLocks noGrp="1"/>
          </p:cNvSpPr>
          <p:nvPr>
            <p:ph type="title"/>
          </p:nvPr>
        </p:nvSpPr>
        <p:spPr/>
        <p:txBody>
          <a:bodyPr/>
          <a:lstStyle/>
          <a:p>
            <a:r>
              <a:rPr lang="en-US" dirty="0"/>
              <a:t>“Live to Train Another Day” </a:t>
            </a:r>
          </a:p>
        </p:txBody>
      </p:sp>
      <p:sp>
        <p:nvSpPr>
          <p:cNvPr id="3" name="Content Placeholder 2">
            <a:extLst>
              <a:ext uri="{FF2B5EF4-FFF2-40B4-BE49-F238E27FC236}">
                <a16:creationId xmlns:a16="http://schemas.microsoft.com/office/drawing/2014/main" id="{B0F3CE1B-9AD7-4443-BF8A-A48E96B17BA7}"/>
              </a:ext>
            </a:extLst>
          </p:cNvPr>
          <p:cNvSpPr>
            <a:spLocks noGrp="1"/>
          </p:cNvSpPr>
          <p:nvPr>
            <p:ph idx="1"/>
          </p:nvPr>
        </p:nvSpPr>
        <p:spPr/>
        <p:txBody>
          <a:bodyPr>
            <a:normAutofit/>
          </a:bodyPr>
          <a:lstStyle/>
          <a:p>
            <a:pPr>
              <a:buFont typeface="Wingdings" panose="05000000000000000000" pitchFamily="2" charset="2"/>
              <a:buChar char="v"/>
            </a:pPr>
            <a:r>
              <a:rPr lang="en-US" sz="3200" dirty="0"/>
              <a:t>Reinforcing severe problem behavior seems to go against behavioral intervention goals , but when it stops the danger and prevents escalation that would otherwise require restraint it is actually building trust and providing more training opportunities, which ultimately treats the problem behavior.</a:t>
            </a:r>
          </a:p>
        </p:txBody>
      </p:sp>
    </p:spTree>
    <p:extLst>
      <p:ext uri="{BB962C8B-B14F-4D97-AF65-F5344CB8AC3E}">
        <p14:creationId xmlns:p14="http://schemas.microsoft.com/office/powerpoint/2010/main" val="10235744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03783-CB21-4401-8A18-D5474AC06DD7}"/>
              </a:ext>
            </a:extLst>
          </p:cNvPr>
          <p:cNvSpPr>
            <a:spLocks noGrp="1"/>
          </p:cNvSpPr>
          <p:nvPr>
            <p:ph type="title"/>
          </p:nvPr>
        </p:nvSpPr>
        <p:spPr/>
        <p:txBody>
          <a:bodyPr/>
          <a:lstStyle/>
          <a:p>
            <a:r>
              <a:rPr lang="en-US" dirty="0"/>
              <a:t>Trauma Informed ABA – Promote Choice </a:t>
            </a:r>
          </a:p>
        </p:txBody>
      </p:sp>
      <p:sp>
        <p:nvSpPr>
          <p:cNvPr id="5" name="Content Placeholder 4">
            <a:extLst>
              <a:ext uri="{FF2B5EF4-FFF2-40B4-BE49-F238E27FC236}">
                <a16:creationId xmlns:a16="http://schemas.microsoft.com/office/drawing/2014/main" id="{22FA2CC8-39BD-4AFD-87C4-5C2917AFC6F9}"/>
              </a:ext>
            </a:extLst>
          </p:cNvPr>
          <p:cNvSpPr>
            <a:spLocks noGrp="1"/>
          </p:cNvSpPr>
          <p:nvPr>
            <p:ph idx="1"/>
          </p:nvPr>
        </p:nvSpPr>
        <p:spPr/>
        <p:txBody>
          <a:bodyPr>
            <a:normAutofit/>
          </a:bodyPr>
          <a:lstStyle/>
          <a:p>
            <a:pPr>
              <a:buFont typeface="Wingdings" panose="05000000000000000000" pitchFamily="2" charset="2"/>
              <a:buChar char="v"/>
            </a:pPr>
            <a:r>
              <a:rPr lang="en-US" sz="3200" dirty="0"/>
              <a:t>Promote Choice and Shared Governance – having power to voice preferences minimizes the risk of retraumatizing</a:t>
            </a:r>
          </a:p>
          <a:p>
            <a:pPr lvl="1">
              <a:buFont typeface="Wingdings" panose="05000000000000000000" pitchFamily="2" charset="2"/>
              <a:buChar char="v"/>
            </a:pPr>
            <a:r>
              <a:rPr lang="en-US" sz="3000" dirty="0"/>
              <a:t>Choice of goals, intervention procedures, location of services, and other client preferences</a:t>
            </a:r>
          </a:p>
        </p:txBody>
      </p:sp>
    </p:spTree>
    <p:extLst>
      <p:ext uri="{BB962C8B-B14F-4D97-AF65-F5344CB8AC3E}">
        <p14:creationId xmlns:p14="http://schemas.microsoft.com/office/powerpoint/2010/main" val="40697819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03783-CB21-4401-8A18-D5474AC06DD7}"/>
              </a:ext>
            </a:extLst>
          </p:cNvPr>
          <p:cNvSpPr>
            <a:spLocks noGrp="1"/>
          </p:cNvSpPr>
          <p:nvPr>
            <p:ph type="title"/>
          </p:nvPr>
        </p:nvSpPr>
        <p:spPr/>
        <p:txBody>
          <a:bodyPr/>
          <a:lstStyle/>
          <a:p>
            <a:r>
              <a:rPr lang="en-US" dirty="0"/>
              <a:t>Trauma Informed ABA – Promote Choice </a:t>
            </a:r>
          </a:p>
        </p:txBody>
      </p:sp>
      <p:sp>
        <p:nvSpPr>
          <p:cNvPr id="5" name="Content Placeholder 4">
            <a:extLst>
              <a:ext uri="{FF2B5EF4-FFF2-40B4-BE49-F238E27FC236}">
                <a16:creationId xmlns:a16="http://schemas.microsoft.com/office/drawing/2014/main" id="{22FA2CC8-39BD-4AFD-87C4-5C2917AFC6F9}"/>
              </a:ext>
            </a:extLst>
          </p:cNvPr>
          <p:cNvSpPr>
            <a:spLocks noGrp="1"/>
          </p:cNvSpPr>
          <p:nvPr>
            <p:ph idx="1"/>
          </p:nvPr>
        </p:nvSpPr>
        <p:spPr/>
        <p:txBody>
          <a:bodyPr>
            <a:normAutofit/>
          </a:bodyPr>
          <a:lstStyle/>
          <a:p>
            <a:pPr marL="0" indent="0">
              <a:buNone/>
            </a:pPr>
            <a:r>
              <a:rPr lang="en-US" sz="3000" dirty="0"/>
              <a:t>“</a:t>
            </a:r>
            <a:r>
              <a:rPr lang="en-US" sz="3200" dirty="0"/>
              <a:t>Building a sense of control and autonomy in clients means that, in addition to offering multiple options for behavioral treatment, we should also allow clients to abstain from therapy altogether.”</a:t>
            </a:r>
          </a:p>
          <a:p>
            <a:pPr marL="0" indent="0">
              <a:buNone/>
            </a:pPr>
            <a:endParaRPr lang="en-US" sz="3200" dirty="0"/>
          </a:p>
          <a:p>
            <a:pPr marL="0" indent="0">
              <a:buNone/>
            </a:pPr>
            <a:r>
              <a:rPr lang="en-US" dirty="0"/>
              <a:t> 							– “Toward trauma-informed applications of behavior analysis”</a:t>
            </a:r>
          </a:p>
        </p:txBody>
      </p:sp>
    </p:spTree>
    <p:extLst>
      <p:ext uri="{BB962C8B-B14F-4D97-AF65-F5344CB8AC3E}">
        <p14:creationId xmlns:p14="http://schemas.microsoft.com/office/powerpoint/2010/main" val="11126563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03783-CB21-4401-8A18-D5474AC06DD7}"/>
              </a:ext>
            </a:extLst>
          </p:cNvPr>
          <p:cNvSpPr>
            <a:spLocks noGrp="1"/>
          </p:cNvSpPr>
          <p:nvPr>
            <p:ph type="title"/>
          </p:nvPr>
        </p:nvSpPr>
        <p:spPr/>
        <p:txBody>
          <a:bodyPr/>
          <a:lstStyle/>
          <a:p>
            <a:r>
              <a:rPr lang="en-US" dirty="0"/>
              <a:t>Trauma Informed ABA – Skill Building</a:t>
            </a:r>
          </a:p>
        </p:txBody>
      </p:sp>
      <p:sp>
        <p:nvSpPr>
          <p:cNvPr id="4" name="Content Placeholder 4">
            <a:extLst>
              <a:ext uri="{FF2B5EF4-FFF2-40B4-BE49-F238E27FC236}">
                <a16:creationId xmlns:a16="http://schemas.microsoft.com/office/drawing/2014/main" id="{2D997585-C0E8-483E-8270-A2C3F55A78A3}"/>
              </a:ext>
            </a:extLst>
          </p:cNvPr>
          <p:cNvSpPr txBox="1">
            <a:spLocks/>
          </p:cNvSpPr>
          <p:nvPr/>
        </p:nvSpPr>
        <p:spPr>
          <a:xfrm>
            <a:off x="810000" y="2344870"/>
            <a:ext cx="10554574" cy="3636511"/>
          </a:xfrm>
          <a:prstGeom prst="rect">
            <a:avLst/>
          </a:prstGeom>
          <a:effectLst>
            <a:outerShdw blurRad="50800" dir="14400000">
              <a:srgbClr val="000000">
                <a:alpha val="40000"/>
              </a:srgbClr>
            </a:outerShdw>
          </a:effectLst>
        </p:spPr>
        <p:txBody>
          <a:bodyPr vert="horz" lIns="91440" tIns="45720" rIns="91440" bIns="45720" rtlCol="0" anchor="ct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a:buFont typeface="Wingdings" panose="05000000000000000000" pitchFamily="2" charset="2"/>
              <a:buChar char="v"/>
            </a:pPr>
            <a:r>
              <a:rPr lang="en-US" sz="3200" dirty="0"/>
              <a:t>Emphasize Skill Building – increasing coping behavior skills is a form of empowerment that leads to recover from trauma</a:t>
            </a:r>
          </a:p>
        </p:txBody>
      </p:sp>
    </p:spTree>
    <p:extLst>
      <p:ext uri="{BB962C8B-B14F-4D97-AF65-F5344CB8AC3E}">
        <p14:creationId xmlns:p14="http://schemas.microsoft.com/office/powerpoint/2010/main" val="39098888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03783-CB21-4401-8A18-D5474AC06DD7}"/>
              </a:ext>
            </a:extLst>
          </p:cNvPr>
          <p:cNvSpPr>
            <a:spLocks noGrp="1"/>
          </p:cNvSpPr>
          <p:nvPr>
            <p:ph type="title"/>
          </p:nvPr>
        </p:nvSpPr>
        <p:spPr/>
        <p:txBody>
          <a:bodyPr/>
          <a:lstStyle/>
          <a:p>
            <a:r>
              <a:rPr lang="en-US" dirty="0"/>
              <a:t>Trauma Informed ABA – In Practice</a:t>
            </a:r>
          </a:p>
        </p:txBody>
      </p:sp>
      <p:sp>
        <p:nvSpPr>
          <p:cNvPr id="4" name="Content Placeholder 4">
            <a:extLst>
              <a:ext uri="{FF2B5EF4-FFF2-40B4-BE49-F238E27FC236}">
                <a16:creationId xmlns:a16="http://schemas.microsoft.com/office/drawing/2014/main" id="{2D997585-C0E8-483E-8270-A2C3F55A78A3}"/>
              </a:ext>
            </a:extLst>
          </p:cNvPr>
          <p:cNvSpPr txBox="1">
            <a:spLocks/>
          </p:cNvSpPr>
          <p:nvPr/>
        </p:nvSpPr>
        <p:spPr>
          <a:xfrm>
            <a:off x="810000" y="2344870"/>
            <a:ext cx="10554574" cy="3636511"/>
          </a:xfrm>
          <a:prstGeom prst="rect">
            <a:avLst/>
          </a:prstGeom>
          <a:effectLst>
            <a:outerShdw blurRad="50800" dir="14400000">
              <a:srgbClr val="000000">
                <a:alpha val="40000"/>
              </a:srgbClr>
            </a:outerShdw>
          </a:effectLst>
        </p:spPr>
        <p:txBody>
          <a:bodyPr vert="horz" lIns="91440" tIns="45720" rIns="91440" bIns="45720" rtlCol="0" anchor="ct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a:buFont typeface="Wingdings" panose="05000000000000000000" pitchFamily="2" charset="2"/>
              <a:buChar char="v"/>
            </a:pPr>
            <a:r>
              <a:rPr lang="en-US" sz="3200" dirty="0"/>
              <a:t>Prioritize client assent</a:t>
            </a:r>
          </a:p>
          <a:p>
            <a:pPr>
              <a:buFont typeface="Wingdings" panose="05000000000000000000" pitchFamily="2" charset="2"/>
              <a:buChar char="v"/>
            </a:pPr>
            <a:r>
              <a:rPr lang="en-US" sz="3200" dirty="0"/>
              <a:t>Avoid interventions that might lead to trauma responses </a:t>
            </a:r>
          </a:p>
          <a:p>
            <a:pPr>
              <a:buFont typeface="Wingdings" panose="05000000000000000000" pitchFamily="2" charset="2"/>
              <a:buChar char="v"/>
            </a:pPr>
            <a:r>
              <a:rPr lang="en-US" sz="3200" dirty="0"/>
              <a:t>Closely monitor negative emotional responses and adjust treatment</a:t>
            </a:r>
          </a:p>
          <a:p>
            <a:pPr>
              <a:buFont typeface="Wingdings" panose="05000000000000000000" pitchFamily="2" charset="2"/>
              <a:buChar char="v"/>
            </a:pPr>
            <a:endParaRPr lang="en-US" sz="3200" dirty="0"/>
          </a:p>
        </p:txBody>
      </p:sp>
    </p:spTree>
    <p:extLst>
      <p:ext uri="{BB962C8B-B14F-4D97-AF65-F5344CB8AC3E}">
        <p14:creationId xmlns:p14="http://schemas.microsoft.com/office/powerpoint/2010/main" val="66614394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03783-CB21-4401-8A18-D5474AC06DD7}"/>
              </a:ext>
            </a:extLst>
          </p:cNvPr>
          <p:cNvSpPr>
            <a:spLocks noGrp="1"/>
          </p:cNvSpPr>
          <p:nvPr>
            <p:ph type="title"/>
          </p:nvPr>
        </p:nvSpPr>
        <p:spPr>
          <a:xfrm>
            <a:off x="546654" y="447188"/>
            <a:ext cx="11380304" cy="970450"/>
          </a:xfrm>
        </p:spPr>
        <p:txBody>
          <a:bodyPr/>
          <a:lstStyle/>
          <a:p>
            <a:r>
              <a:rPr lang="en-US" dirty="0"/>
              <a:t>Trauma Informed Considerations of ABA Tools</a:t>
            </a:r>
          </a:p>
        </p:txBody>
      </p:sp>
      <p:sp>
        <p:nvSpPr>
          <p:cNvPr id="5" name="Content Placeholder 4">
            <a:extLst>
              <a:ext uri="{FF2B5EF4-FFF2-40B4-BE49-F238E27FC236}">
                <a16:creationId xmlns:a16="http://schemas.microsoft.com/office/drawing/2014/main" id="{22FA2CC8-39BD-4AFD-87C4-5C2917AFC6F9}"/>
              </a:ext>
            </a:extLst>
          </p:cNvPr>
          <p:cNvSpPr>
            <a:spLocks noGrp="1"/>
          </p:cNvSpPr>
          <p:nvPr>
            <p:ph idx="1"/>
          </p:nvPr>
        </p:nvSpPr>
        <p:spPr/>
        <p:txBody>
          <a:bodyPr>
            <a:normAutofit fontScale="77500" lnSpcReduction="20000"/>
          </a:bodyPr>
          <a:lstStyle/>
          <a:p>
            <a:pPr>
              <a:buFont typeface="Wingdings" panose="05000000000000000000" pitchFamily="2" charset="2"/>
              <a:buChar char="v"/>
            </a:pPr>
            <a:r>
              <a:rPr lang="en-US" sz="3600" dirty="0"/>
              <a:t>Contingent edible delivery with a history of food insecurity</a:t>
            </a:r>
          </a:p>
          <a:p>
            <a:pPr>
              <a:buFont typeface="Wingdings" panose="05000000000000000000" pitchFamily="2" charset="2"/>
              <a:buChar char="v"/>
            </a:pPr>
            <a:r>
              <a:rPr lang="en-US" sz="3600" dirty="0"/>
              <a:t>Reinforcement using physical touch (</a:t>
            </a:r>
            <a:r>
              <a:rPr lang="en-US" sz="3600" dirty="0" err="1"/>
              <a:t>eg</a:t>
            </a:r>
            <a:r>
              <a:rPr lang="en-US" sz="3600" dirty="0"/>
              <a:t> tickles) with a person who has experienced physical/sexual abuse</a:t>
            </a:r>
          </a:p>
          <a:p>
            <a:pPr>
              <a:buFont typeface="Wingdings" panose="05000000000000000000" pitchFamily="2" charset="2"/>
              <a:buChar char="v"/>
            </a:pPr>
            <a:r>
              <a:rPr lang="en-US" sz="3600" dirty="0"/>
              <a:t>Planned ignoring for a victim of neglect</a:t>
            </a:r>
          </a:p>
          <a:p>
            <a:pPr>
              <a:buFont typeface="Wingdings" panose="05000000000000000000" pitchFamily="2" charset="2"/>
              <a:buChar char="v"/>
            </a:pPr>
            <a:r>
              <a:rPr lang="en-US" sz="3600" dirty="0"/>
              <a:t>Compliance training can limit self-advocacy and increase victimization</a:t>
            </a:r>
          </a:p>
          <a:p>
            <a:pPr>
              <a:buFont typeface="Wingdings" panose="05000000000000000000" pitchFamily="2" charset="2"/>
              <a:buChar char="v"/>
            </a:pPr>
            <a:endParaRPr lang="en-US" sz="3600" dirty="0"/>
          </a:p>
        </p:txBody>
      </p:sp>
    </p:spTree>
    <p:extLst>
      <p:ext uri="{BB962C8B-B14F-4D97-AF65-F5344CB8AC3E}">
        <p14:creationId xmlns:p14="http://schemas.microsoft.com/office/powerpoint/2010/main" val="4332858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E3910-0964-435E-9BF6-79F40ECC494D}"/>
              </a:ext>
            </a:extLst>
          </p:cNvPr>
          <p:cNvSpPr>
            <a:spLocks noGrp="1"/>
          </p:cNvSpPr>
          <p:nvPr>
            <p:ph type="title"/>
          </p:nvPr>
        </p:nvSpPr>
        <p:spPr/>
        <p:txBody>
          <a:bodyPr/>
          <a:lstStyle/>
          <a:p>
            <a:r>
              <a:rPr lang="en-US" dirty="0"/>
              <a:t>ABA with Dignity, Humanity, and Joy</a:t>
            </a:r>
          </a:p>
        </p:txBody>
      </p:sp>
      <p:sp>
        <p:nvSpPr>
          <p:cNvPr id="3" name="Content Placeholder 2">
            <a:extLst>
              <a:ext uri="{FF2B5EF4-FFF2-40B4-BE49-F238E27FC236}">
                <a16:creationId xmlns:a16="http://schemas.microsoft.com/office/drawing/2014/main" id="{F206AFE9-5260-49CE-8EA2-299A23034F02}"/>
              </a:ext>
            </a:extLst>
          </p:cNvPr>
          <p:cNvSpPr>
            <a:spLocks noGrp="1"/>
          </p:cNvSpPr>
          <p:nvPr>
            <p:ph idx="1"/>
          </p:nvPr>
        </p:nvSpPr>
        <p:spPr/>
        <p:txBody>
          <a:bodyPr>
            <a:normAutofit/>
          </a:bodyPr>
          <a:lstStyle/>
          <a:p>
            <a:pPr>
              <a:buFont typeface="Wingdings" panose="05000000000000000000" pitchFamily="2" charset="2"/>
              <a:buChar char="v"/>
            </a:pPr>
            <a:r>
              <a:rPr lang="en-US" sz="3200" dirty="0"/>
              <a:t>Today’s ABA limits creating trauma, increases social acceptability of the field, and expands services to train people with a trauma history.</a:t>
            </a:r>
          </a:p>
          <a:p>
            <a:pPr>
              <a:buFont typeface="Wingdings" panose="05000000000000000000" pitchFamily="2" charset="2"/>
              <a:buChar char="v"/>
            </a:pPr>
            <a:endParaRPr lang="en-US" sz="3200" dirty="0"/>
          </a:p>
        </p:txBody>
      </p:sp>
    </p:spTree>
    <p:extLst>
      <p:ext uri="{BB962C8B-B14F-4D97-AF65-F5344CB8AC3E}">
        <p14:creationId xmlns:p14="http://schemas.microsoft.com/office/powerpoint/2010/main" val="402340492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D8A7B-1BCE-44D4-AA62-7A23003C7D2D}"/>
              </a:ext>
            </a:extLst>
          </p:cNvPr>
          <p:cNvSpPr>
            <a:spLocks noGrp="1"/>
          </p:cNvSpPr>
          <p:nvPr>
            <p:ph type="title"/>
          </p:nvPr>
        </p:nvSpPr>
        <p:spPr/>
        <p:txBody>
          <a:bodyPr/>
          <a:lstStyle/>
          <a:p>
            <a:r>
              <a:rPr lang="en-US" dirty="0"/>
              <a:t>Take </a:t>
            </a:r>
            <a:r>
              <a:rPr lang="en-US" dirty="0" err="1"/>
              <a:t>Aways</a:t>
            </a:r>
            <a:r>
              <a:rPr lang="en-US" dirty="0"/>
              <a:t> and Call to Action</a:t>
            </a:r>
          </a:p>
        </p:txBody>
      </p:sp>
      <p:sp>
        <p:nvSpPr>
          <p:cNvPr id="3" name="Content Placeholder 2">
            <a:extLst>
              <a:ext uri="{FF2B5EF4-FFF2-40B4-BE49-F238E27FC236}">
                <a16:creationId xmlns:a16="http://schemas.microsoft.com/office/drawing/2014/main" id="{00ADE833-E350-4CCB-87BF-F9E7DBCBDE7A}"/>
              </a:ext>
            </a:extLst>
          </p:cNvPr>
          <p:cNvSpPr txBox="1">
            <a:spLocks/>
          </p:cNvSpPr>
          <p:nvPr/>
        </p:nvSpPr>
        <p:spPr>
          <a:xfrm>
            <a:off x="818712" y="2254685"/>
            <a:ext cx="10554574" cy="3942316"/>
          </a:xfrm>
          <a:prstGeom prst="rect">
            <a:avLst/>
          </a:prstGeom>
        </p:spPr>
        <p:txBody>
          <a:bodyP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a:buFont typeface="Wingdings" panose="05000000000000000000" pitchFamily="2" charset="2"/>
              <a:buChar char="v"/>
            </a:pPr>
            <a:r>
              <a:rPr lang="en-US" sz="2400" dirty="0"/>
              <a:t>Think about your own Happy, Relaxed, and Engaged place. How often are you able to spend time in that space? </a:t>
            </a:r>
          </a:p>
          <a:p>
            <a:pPr>
              <a:buFont typeface="Wingdings" panose="05000000000000000000" pitchFamily="2" charset="2"/>
              <a:buChar char="v"/>
            </a:pPr>
            <a:r>
              <a:rPr lang="en-US" sz="2400" dirty="0"/>
              <a:t>Take time this week for mindfulness moments, think about your values and what you’re doing to work toward those.</a:t>
            </a:r>
          </a:p>
          <a:p>
            <a:pPr>
              <a:buFont typeface="Wingdings" panose="05000000000000000000" pitchFamily="2" charset="2"/>
              <a:buChar char="v"/>
            </a:pPr>
            <a:r>
              <a:rPr lang="en-US" sz="2400" dirty="0"/>
              <a:t>When working in a crisis ask yourself – Could this be a trauma response? Can I drop the rope? Am I treating them with dignity and respect? Am I allowing them to make choices?</a:t>
            </a:r>
          </a:p>
          <a:p>
            <a:pPr>
              <a:buFont typeface="Wingdings" panose="05000000000000000000" pitchFamily="2" charset="2"/>
              <a:buChar char="v"/>
            </a:pPr>
            <a:r>
              <a:rPr lang="en-US" sz="2400" dirty="0"/>
              <a:t>Can you commit to a little more HRE for you and your team and bring more joy to your work?</a:t>
            </a:r>
          </a:p>
          <a:p>
            <a:pPr>
              <a:buFont typeface="Wingdings" panose="05000000000000000000" pitchFamily="2" charset="2"/>
              <a:buChar char="v"/>
            </a:pPr>
            <a:endParaRPr lang="en-US" sz="2400" dirty="0"/>
          </a:p>
          <a:p>
            <a:pPr>
              <a:buFont typeface="Wingdings" panose="05000000000000000000" pitchFamily="2" charset="2"/>
              <a:buChar char="v"/>
            </a:pPr>
            <a:endParaRPr lang="en-US" sz="2400" dirty="0"/>
          </a:p>
          <a:p>
            <a:pPr>
              <a:buFont typeface="Wingdings" panose="05000000000000000000" pitchFamily="2" charset="2"/>
              <a:buChar char="v"/>
            </a:pPr>
            <a:endParaRPr lang="en-US" sz="2400" dirty="0"/>
          </a:p>
          <a:p>
            <a:pPr>
              <a:buFont typeface="Wingdings" panose="05000000000000000000" pitchFamily="2" charset="2"/>
              <a:buChar char="v"/>
            </a:pPr>
            <a:endParaRPr lang="en-US" sz="2400" dirty="0"/>
          </a:p>
        </p:txBody>
      </p:sp>
    </p:spTree>
    <p:extLst>
      <p:ext uri="{BB962C8B-B14F-4D97-AF65-F5344CB8AC3E}">
        <p14:creationId xmlns:p14="http://schemas.microsoft.com/office/powerpoint/2010/main" val="279962636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8BC56-8071-41ED-B40C-DEC5C4814737}"/>
              </a:ext>
            </a:extLst>
          </p:cNvPr>
          <p:cNvSpPr>
            <a:spLocks noGrp="1"/>
          </p:cNvSpPr>
          <p:nvPr>
            <p:ph type="title"/>
          </p:nvPr>
        </p:nvSpPr>
        <p:spPr/>
        <p:txBody>
          <a:bodyPr/>
          <a:lstStyle/>
          <a:p>
            <a:r>
              <a:rPr lang="en-US" dirty="0"/>
              <a:t>Thank you!</a:t>
            </a:r>
          </a:p>
        </p:txBody>
      </p:sp>
      <p:sp>
        <p:nvSpPr>
          <p:cNvPr id="3" name="Content Placeholder 2">
            <a:extLst>
              <a:ext uri="{FF2B5EF4-FFF2-40B4-BE49-F238E27FC236}">
                <a16:creationId xmlns:a16="http://schemas.microsoft.com/office/drawing/2014/main" id="{89F750C3-412C-467F-AE59-EF6C894DAD6C}"/>
              </a:ext>
            </a:extLst>
          </p:cNvPr>
          <p:cNvSpPr txBox="1">
            <a:spLocks/>
          </p:cNvSpPr>
          <p:nvPr/>
        </p:nvSpPr>
        <p:spPr>
          <a:xfrm>
            <a:off x="818712" y="2254685"/>
            <a:ext cx="10554574" cy="3942316"/>
          </a:xfrm>
          <a:prstGeom prst="rect">
            <a:avLst/>
          </a:prstGeom>
        </p:spPr>
        <p:txBody>
          <a:bodyP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marL="0" indent="0">
              <a:buNone/>
            </a:pPr>
            <a:r>
              <a:rPr lang="en-US" sz="2400" dirty="0"/>
              <a:t>Thanks to the following sources of reference:</a:t>
            </a:r>
          </a:p>
          <a:p>
            <a:pPr>
              <a:buFont typeface="Arial" panose="020B0604020202020204" pitchFamily="34" charset="0"/>
              <a:buChar char="•"/>
            </a:pPr>
            <a:r>
              <a:rPr lang="en-US" sz="2000" dirty="0"/>
              <a:t>“A Perspective on Today’s ABA,” by Greg Hanley, Ph.D., BCBA-D, published in the June 4, 2020 Practical Functional Assessment blog.</a:t>
            </a:r>
          </a:p>
          <a:p>
            <a:pPr>
              <a:buFont typeface="Arial" panose="020B0604020202020204" pitchFamily="34" charset="0"/>
              <a:buChar char="•"/>
            </a:pPr>
            <a:r>
              <a:rPr lang="en-US" sz="2000" dirty="0"/>
              <a:t>“Dare to Lead” by </a:t>
            </a:r>
            <a:r>
              <a:rPr lang="en-US" sz="2000" dirty="0" err="1"/>
              <a:t>Brene</a:t>
            </a:r>
            <a:r>
              <a:rPr lang="en-US" sz="2000" dirty="0"/>
              <a:t> Brown, 2018.</a:t>
            </a:r>
          </a:p>
          <a:p>
            <a:pPr>
              <a:buFont typeface="Arial" panose="020B0604020202020204" pitchFamily="34" charset="0"/>
              <a:buChar char="•"/>
            </a:pPr>
            <a:r>
              <a:rPr lang="en-US" sz="2000" dirty="0"/>
              <a:t> “Toward trauma-informed applications of behavior analysis,” </a:t>
            </a:r>
            <a:r>
              <a:rPr lang="en-US" sz="2000" dirty="0" err="1"/>
              <a:t>Adithyan</a:t>
            </a:r>
            <a:r>
              <a:rPr lang="en-US" sz="2000" dirty="0"/>
              <a:t> </a:t>
            </a:r>
            <a:r>
              <a:rPr lang="en-US" sz="2000" dirty="0" err="1"/>
              <a:t>Rajaraman</a:t>
            </a:r>
            <a:r>
              <a:rPr lang="en-US" sz="2000" dirty="0"/>
              <a:t>, et al published in Journal of Applied Behavior Analysis, Nov. </a:t>
            </a:r>
            <a:r>
              <a:rPr lang="en-US" sz="2000"/>
              <a:t>2022.</a:t>
            </a:r>
            <a:endParaRPr lang="en-US" sz="2000" dirty="0"/>
          </a:p>
          <a:p>
            <a:pPr marL="0" indent="0">
              <a:buNone/>
            </a:pPr>
            <a:endParaRPr lang="en-US" sz="2400" dirty="0"/>
          </a:p>
          <a:p>
            <a:pPr>
              <a:buFont typeface="Wingdings" panose="05000000000000000000" pitchFamily="2" charset="2"/>
              <a:buChar char="v"/>
            </a:pPr>
            <a:endParaRPr lang="en-US" sz="2400" dirty="0"/>
          </a:p>
        </p:txBody>
      </p:sp>
    </p:spTree>
    <p:extLst>
      <p:ext uri="{BB962C8B-B14F-4D97-AF65-F5344CB8AC3E}">
        <p14:creationId xmlns:p14="http://schemas.microsoft.com/office/powerpoint/2010/main" val="7580026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TM03457503[[fn=Quotable]]</Template>
  <TotalTime>1844</TotalTime>
  <Words>2827</Words>
  <Application>Microsoft Office PowerPoint</Application>
  <PresentationFormat>Widescreen</PresentationFormat>
  <Paragraphs>332</Paragraphs>
  <Slides>52</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52</vt:i4>
      </vt:variant>
    </vt:vector>
  </HeadingPairs>
  <TitlesOfParts>
    <vt:vector size="59" baseType="lpstr">
      <vt:lpstr>Arial</vt:lpstr>
      <vt:lpstr>Calibri</vt:lpstr>
      <vt:lpstr>Century Gothic</vt:lpstr>
      <vt:lpstr>Noto Sans Symbols</vt:lpstr>
      <vt:lpstr>Wingdings</vt:lpstr>
      <vt:lpstr>Wingdings 2</vt:lpstr>
      <vt:lpstr>Quotable</vt:lpstr>
      <vt:lpstr>Finding Joy in Today’s ABA</vt:lpstr>
      <vt:lpstr>Autism Spectrum Disorder</vt:lpstr>
      <vt:lpstr>Autism Across the Population</vt:lpstr>
      <vt:lpstr>Characteristics of ASD</vt:lpstr>
      <vt:lpstr>Communication Challenges</vt:lpstr>
      <vt:lpstr>Social Impairments</vt:lpstr>
      <vt:lpstr>Restricted and Repetitive Behaviors</vt:lpstr>
      <vt:lpstr>Common Challenging Behaviors</vt:lpstr>
      <vt:lpstr>Some Responses to Challenging Behaviors</vt:lpstr>
      <vt:lpstr>Behavior: “action in response to a stimulation”</vt:lpstr>
      <vt:lpstr>A few things to remember about Behavior</vt:lpstr>
      <vt:lpstr>Functions of Behavior -- Access</vt:lpstr>
      <vt:lpstr>Functions of Behavior – Escape/Avoid</vt:lpstr>
      <vt:lpstr>Elopement Behavior – What is the Function?</vt:lpstr>
      <vt:lpstr>ABA and Autism</vt:lpstr>
      <vt:lpstr>Common ABA Tools to Alter Behavior</vt:lpstr>
      <vt:lpstr>Myths About ABA</vt:lpstr>
      <vt:lpstr>Overt and Covert Behaviors</vt:lpstr>
      <vt:lpstr>Overt and Covert Behaviors</vt:lpstr>
      <vt:lpstr>Today’s ABA Considers Covert Behaviors</vt:lpstr>
      <vt:lpstr>Perspective on Today’s ABA</vt:lpstr>
      <vt:lpstr>Components of Today’s ABA </vt:lpstr>
      <vt:lpstr>Learn Through Listening</vt:lpstr>
      <vt:lpstr>Listening</vt:lpstr>
      <vt:lpstr>Happy, Relaxed, Engaged</vt:lpstr>
      <vt:lpstr>Learn Through Joy</vt:lpstr>
      <vt:lpstr>Learn Through Joy</vt:lpstr>
      <vt:lpstr>Increases Learning, Decreases Problems</vt:lpstr>
      <vt:lpstr>Drop the Rope</vt:lpstr>
      <vt:lpstr>“Let them vote with their feet.” -- Hanley</vt:lpstr>
      <vt:lpstr>Learn Through Empowering</vt:lpstr>
      <vt:lpstr>Transitioning To Less Preferred State</vt:lpstr>
      <vt:lpstr>Return to Happy, Relaxed, Engaged</vt:lpstr>
      <vt:lpstr>Learn Through Teaching</vt:lpstr>
      <vt:lpstr>Today’s ABA</vt:lpstr>
      <vt:lpstr>Working Through Escalation</vt:lpstr>
      <vt:lpstr>When to Teach, When to Support</vt:lpstr>
      <vt:lpstr>Stay safe through SPACE</vt:lpstr>
      <vt:lpstr>Trauma Informed Care</vt:lpstr>
      <vt:lpstr>Trauma Informed ABA -- Acknowledge</vt:lpstr>
      <vt:lpstr>Trauma Informed ABA -- Acknowledge</vt:lpstr>
      <vt:lpstr>Trauma Informed ABA – Ensure Safety</vt:lpstr>
      <vt:lpstr>Trauma Informed ABA – Ensure Safety</vt:lpstr>
      <vt:lpstr>“Live to Train Another Day” </vt:lpstr>
      <vt:lpstr>Trauma Informed ABA – Promote Choice </vt:lpstr>
      <vt:lpstr>Trauma Informed ABA – Promote Choice </vt:lpstr>
      <vt:lpstr>Trauma Informed ABA – Skill Building</vt:lpstr>
      <vt:lpstr>Trauma Informed ABA – In Practice</vt:lpstr>
      <vt:lpstr>Trauma Informed Considerations of ABA Tools</vt:lpstr>
      <vt:lpstr>ABA with Dignity, Humanity, and Joy</vt:lpstr>
      <vt:lpstr>Take Aways and Call to Action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Today’s ABA</dc:title>
  <dc:creator>Mary Schrier</dc:creator>
  <cp:lastModifiedBy>Julie Rookard</cp:lastModifiedBy>
  <cp:revision>96</cp:revision>
  <dcterms:created xsi:type="dcterms:W3CDTF">2023-10-07T22:50:51Z</dcterms:created>
  <dcterms:modified xsi:type="dcterms:W3CDTF">2024-01-25T19:29:37Z</dcterms:modified>
</cp:coreProperties>
</file>