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6"/>
  </p:notesMasterIdLst>
  <p:sldIdLst>
    <p:sldId id="262" r:id="rId5"/>
    <p:sldId id="331" r:id="rId6"/>
    <p:sldId id="300" r:id="rId7"/>
    <p:sldId id="313" r:id="rId8"/>
    <p:sldId id="316" r:id="rId9"/>
    <p:sldId id="320" r:id="rId10"/>
    <p:sldId id="321" r:id="rId11"/>
    <p:sldId id="319" r:id="rId12"/>
    <p:sldId id="322" r:id="rId13"/>
    <p:sldId id="323" r:id="rId14"/>
    <p:sldId id="312" r:id="rId15"/>
    <p:sldId id="327" r:id="rId16"/>
    <p:sldId id="330" r:id="rId17"/>
    <p:sldId id="329" r:id="rId18"/>
    <p:sldId id="333" r:id="rId19"/>
    <p:sldId id="296" r:id="rId20"/>
    <p:sldId id="270" r:id="rId21"/>
    <p:sldId id="318" r:id="rId22"/>
    <p:sldId id="302" r:id="rId23"/>
    <p:sldId id="303" r:id="rId24"/>
    <p:sldId id="304" r:id="rId25"/>
    <p:sldId id="305" r:id="rId26"/>
    <p:sldId id="335" r:id="rId27"/>
    <p:sldId id="334" r:id="rId28"/>
    <p:sldId id="310" r:id="rId29"/>
    <p:sldId id="337" r:id="rId30"/>
    <p:sldId id="338" r:id="rId31"/>
    <p:sldId id="336" r:id="rId32"/>
    <p:sldId id="317" r:id="rId33"/>
    <p:sldId id="332" r:id="rId34"/>
    <p:sldId id="29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ie (Chelsey) McGillis" initials="K(M" lastIdx="1" clrIdx="0">
    <p:extLst>
      <p:ext uri="{19B8F6BF-5375-455C-9EA6-DF929625EA0E}">
        <p15:presenceInfo xmlns:p15="http://schemas.microsoft.com/office/powerpoint/2012/main" userId="S-1-5-21-1653158221-965681960-5522801-2906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A65"/>
    <a:srgbClr val="DA9395"/>
    <a:srgbClr val="06038D"/>
    <a:srgbClr val="FF9049"/>
    <a:srgbClr val="B84E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50E99A-D478-4F7E-A24A-9701CBFB005F}" v="1718" dt="2023-03-22T16:54:15.453"/>
    <p1510:client id="{D87BE4A9-C0C4-48E7-93AF-26B215104AB0}" v="9" dt="2023-03-21T20:10:29.795"/>
    <p1510:client id="{DEEB235C-D62C-4D15-A6FA-74ACE75C161E}" v="32" dt="2023-03-21T18:30:53.394"/>
    <p1510:client id="{44B39E38-7370-4115-92AC-1E43D12AEE73}" v="3" dt="2023-03-22T14:12:59.5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108" autoAdjust="0"/>
  </p:normalViewPr>
  <p:slideViewPr>
    <p:cSldViewPr snapToGrid="0">
      <p:cViewPr varScale="1">
        <p:scale>
          <a:sx n="81" d="100"/>
          <a:sy n="81" d="100"/>
        </p:scale>
        <p:origin x="123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D89804-500F-B540-AEFC-A76DD4222182}" type="datetimeFigureOut">
              <a:rPr lang="en-US" smtClean="0"/>
              <a:t>4/3/2023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FB1F39-FE72-6647-9239-D15764CF732E}" type="slidenum">
              <a:rPr lang="en-US" smtClean="0"/>
              <a:t>‹#›</a:t>
            </a:fld>
            <a:endParaRPr lang="en-US"/>
          </a:p>
        </p:txBody>
      </p:sp>
    </p:spTree>
    <p:extLst>
      <p:ext uri="{BB962C8B-B14F-4D97-AF65-F5344CB8AC3E}">
        <p14:creationId xmlns:p14="http://schemas.microsoft.com/office/powerpoint/2010/main" val="180980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2FB1F39-FE72-6647-9239-D15764CF732E}" type="slidenum">
              <a:rPr lang="en-US" smtClean="0"/>
              <a:t>1</a:t>
            </a:fld>
            <a:endParaRPr lang="en-US"/>
          </a:p>
        </p:txBody>
      </p:sp>
    </p:spTree>
    <p:extLst>
      <p:ext uri="{BB962C8B-B14F-4D97-AF65-F5344CB8AC3E}">
        <p14:creationId xmlns:p14="http://schemas.microsoft.com/office/powerpoint/2010/main" val="2503546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a:t>
            </a:fld>
            <a:endParaRPr lang="en-US"/>
          </a:p>
        </p:txBody>
      </p:sp>
    </p:spTree>
    <p:extLst>
      <p:ext uri="{BB962C8B-B14F-4D97-AF65-F5344CB8AC3E}">
        <p14:creationId xmlns:p14="http://schemas.microsoft.com/office/powerpoint/2010/main" val="3776443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3</a:t>
            </a:fld>
            <a:endParaRPr lang="en-US"/>
          </a:p>
        </p:txBody>
      </p:sp>
    </p:spTree>
    <p:extLst>
      <p:ext uri="{BB962C8B-B14F-4D97-AF65-F5344CB8AC3E}">
        <p14:creationId xmlns:p14="http://schemas.microsoft.com/office/powerpoint/2010/main" val="26453732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4</a:t>
            </a:fld>
            <a:endParaRPr lang="en-US"/>
          </a:p>
        </p:txBody>
      </p:sp>
    </p:spTree>
    <p:extLst>
      <p:ext uri="{BB962C8B-B14F-4D97-AF65-F5344CB8AC3E}">
        <p14:creationId xmlns:p14="http://schemas.microsoft.com/office/powerpoint/2010/main" val="857901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ts val="1000"/>
              </a:spcBef>
            </a:pPr>
            <a:endParaRPr lang="en-US"/>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FB1F39-FE72-6647-9239-D15764CF732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399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ts val="1000"/>
              </a:spcBef>
            </a:pPr>
            <a:endParaRPr lang="en-US"/>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FB1F39-FE72-6647-9239-D15764CF732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416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FB1F39-FE72-6647-9239-D15764CF732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1074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ts val="1000"/>
              </a:spcBef>
            </a:pPr>
            <a:endParaRPr lang="en-US"/>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FB1F39-FE72-6647-9239-D15764CF732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9081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ts val="1000"/>
              </a:spcBef>
            </a:pPr>
            <a:endParaRPr lang="en-US"/>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FB1F39-FE72-6647-9239-D15764CF732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3750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2FB1F39-FE72-6647-9239-D15764CF732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2794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11</a:t>
            </a:fld>
            <a:endParaRPr lang="en-US"/>
          </a:p>
        </p:txBody>
      </p:sp>
    </p:spTree>
    <p:extLst>
      <p:ext uri="{BB962C8B-B14F-4D97-AF65-F5344CB8AC3E}">
        <p14:creationId xmlns:p14="http://schemas.microsoft.com/office/powerpoint/2010/main" val="469869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12</a:t>
            </a:fld>
            <a:endParaRPr lang="en-US"/>
          </a:p>
        </p:txBody>
      </p:sp>
    </p:spTree>
    <p:extLst>
      <p:ext uri="{BB962C8B-B14F-4D97-AF65-F5344CB8AC3E}">
        <p14:creationId xmlns:p14="http://schemas.microsoft.com/office/powerpoint/2010/main" val="37474606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14</a:t>
            </a:fld>
            <a:endParaRPr lang="en-US"/>
          </a:p>
        </p:txBody>
      </p:sp>
    </p:spTree>
    <p:extLst>
      <p:ext uri="{BB962C8B-B14F-4D97-AF65-F5344CB8AC3E}">
        <p14:creationId xmlns:p14="http://schemas.microsoft.com/office/powerpoint/2010/main" val="29355067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15</a:t>
            </a:fld>
            <a:endParaRPr lang="en-US"/>
          </a:p>
        </p:txBody>
      </p:sp>
    </p:spTree>
    <p:extLst>
      <p:ext uri="{BB962C8B-B14F-4D97-AF65-F5344CB8AC3E}">
        <p14:creationId xmlns:p14="http://schemas.microsoft.com/office/powerpoint/2010/main" val="214036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16</a:t>
            </a:fld>
            <a:endParaRPr lang="en-US"/>
          </a:p>
        </p:txBody>
      </p:sp>
    </p:spTree>
    <p:extLst>
      <p:ext uri="{BB962C8B-B14F-4D97-AF65-F5344CB8AC3E}">
        <p14:creationId xmlns:p14="http://schemas.microsoft.com/office/powerpoint/2010/main" val="468562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17</a:t>
            </a:fld>
            <a:endParaRPr lang="en-US"/>
          </a:p>
        </p:txBody>
      </p:sp>
    </p:spTree>
    <p:extLst>
      <p:ext uri="{BB962C8B-B14F-4D97-AF65-F5344CB8AC3E}">
        <p14:creationId xmlns:p14="http://schemas.microsoft.com/office/powerpoint/2010/main" val="41791238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18</a:t>
            </a:fld>
            <a:endParaRPr lang="en-US"/>
          </a:p>
        </p:txBody>
      </p:sp>
    </p:spTree>
    <p:extLst>
      <p:ext uri="{BB962C8B-B14F-4D97-AF65-F5344CB8AC3E}">
        <p14:creationId xmlns:p14="http://schemas.microsoft.com/office/powerpoint/2010/main" val="31891460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19</a:t>
            </a:fld>
            <a:endParaRPr lang="en-US"/>
          </a:p>
        </p:txBody>
      </p:sp>
    </p:spTree>
    <p:extLst>
      <p:ext uri="{BB962C8B-B14F-4D97-AF65-F5344CB8AC3E}">
        <p14:creationId xmlns:p14="http://schemas.microsoft.com/office/powerpoint/2010/main" val="29070100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20</a:t>
            </a:fld>
            <a:endParaRPr lang="en-US"/>
          </a:p>
        </p:txBody>
      </p:sp>
    </p:spTree>
    <p:extLst>
      <p:ext uri="{BB962C8B-B14F-4D97-AF65-F5344CB8AC3E}">
        <p14:creationId xmlns:p14="http://schemas.microsoft.com/office/powerpoint/2010/main" val="42933631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21</a:t>
            </a:fld>
            <a:endParaRPr lang="en-US"/>
          </a:p>
        </p:txBody>
      </p:sp>
    </p:spTree>
    <p:extLst>
      <p:ext uri="{BB962C8B-B14F-4D97-AF65-F5344CB8AC3E}">
        <p14:creationId xmlns:p14="http://schemas.microsoft.com/office/powerpoint/2010/main" val="14156679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22</a:t>
            </a:fld>
            <a:endParaRPr lang="en-US"/>
          </a:p>
        </p:txBody>
      </p:sp>
    </p:spTree>
    <p:extLst>
      <p:ext uri="{BB962C8B-B14F-4D97-AF65-F5344CB8AC3E}">
        <p14:creationId xmlns:p14="http://schemas.microsoft.com/office/powerpoint/2010/main" val="24033163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23</a:t>
            </a:fld>
            <a:endParaRPr lang="en-US"/>
          </a:p>
        </p:txBody>
      </p:sp>
    </p:spTree>
    <p:extLst>
      <p:ext uri="{BB962C8B-B14F-4D97-AF65-F5344CB8AC3E}">
        <p14:creationId xmlns:p14="http://schemas.microsoft.com/office/powerpoint/2010/main" val="1399819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24</a:t>
            </a:fld>
            <a:endParaRPr lang="en-US"/>
          </a:p>
        </p:txBody>
      </p:sp>
    </p:spTree>
    <p:extLst>
      <p:ext uri="{BB962C8B-B14F-4D97-AF65-F5344CB8AC3E}">
        <p14:creationId xmlns:p14="http://schemas.microsoft.com/office/powerpoint/2010/main" val="26847505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25</a:t>
            </a:fld>
            <a:endParaRPr lang="en-US"/>
          </a:p>
        </p:txBody>
      </p:sp>
    </p:spTree>
    <p:extLst>
      <p:ext uri="{BB962C8B-B14F-4D97-AF65-F5344CB8AC3E}">
        <p14:creationId xmlns:p14="http://schemas.microsoft.com/office/powerpoint/2010/main" val="24500916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26</a:t>
            </a:fld>
            <a:endParaRPr lang="en-US"/>
          </a:p>
        </p:txBody>
      </p:sp>
    </p:spTree>
    <p:extLst>
      <p:ext uri="{BB962C8B-B14F-4D97-AF65-F5344CB8AC3E}">
        <p14:creationId xmlns:p14="http://schemas.microsoft.com/office/powerpoint/2010/main" val="11945959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27</a:t>
            </a:fld>
            <a:endParaRPr lang="en-US"/>
          </a:p>
        </p:txBody>
      </p:sp>
    </p:spTree>
    <p:extLst>
      <p:ext uri="{BB962C8B-B14F-4D97-AF65-F5344CB8AC3E}">
        <p14:creationId xmlns:p14="http://schemas.microsoft.com/office/powerpoint/2010/main" val="34516520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28</a:t>
            </a:fld>
            <a:endParaRPr lang="en-US"/>
          </a:p>
        </p:txBody>
      </p:sp>
    </p:spTree>
    <p:extLst>
      <p:ext uri="{BB962C8B-B14F-4D97-AF65-F5344CB8AC3E}">
        <p14:creationId xmlns:p14="http://schemas.microsoft.com/office/powerpoint/2010/main" val="37259929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29</a:t>
            </a:fld>
            <a:endParaRPr lang="en-US"/>
          </a:p>
        </p:txBody>
      </p:sp>
    </p:spTree>
    <p:extLst>
      <p:ext uri="{BB962C8B-B14F-4D97-AF65-F5344CB8AC3E}">
        <p14:creationId xmlns:p14="http://schemas.microsoft.com/office/powerpoint/2010/main" val="16201603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30</a:t>
            </a:fld>
            <a:endParaRPr lang="en-US"/>
          </a:p>
        </p:txBody>
      </p:sp>
    </p:spTree>
    <p:extLst>
      <p:ext uri="{BB962C8B-B14F-4D97-AF65-F5344CB8AC3E}">
        <p14:creationId xmlns:p14="http://schemas.microsoft.com/office/powerpoint/2010/main" val="15498949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2FB1F39-FE72-6647-9239-D15764CF732E}" type="slidenum">
              <a:rPr lang="en-US" smtClean="0"/>
              <a:t>31</a:t>
            </a:fld>
            <a:endParaRPr lang="en-US"/>
          </a:p>
        </p:txBody>
      </p:sp>
    </p:spTree>
    <p:extLst>
      <p:ext uri="{BB962C8B-B14F-4D97-AF65-F5344CB8AC3E}">
        <p14:creationId xmlns:p14="http://schemas.microsoft.com/office/powerpoint/2010/main" val="36790297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0" y="4219402"/>
            <a:ext cx="12192000" cy="616917"/>
          </a:xfrm>
        </p:spPr>
        <p:txBody>
          <a:bodyPr>
            <a:noAutofit/>
          </a:bodyPr>
          <a:lstStyle>
            <a:lvl1pPr algn="ctr">
              <a:defRPr sz="4400" b="0" i="0">
                <a:solidFill>
                  <a:srgbClr val="00AA65"/>
                </a:solidFill>
                <a:latin typeface="Arial" charset="0"/>
                <a:ea typeface="Arial" charset="0"/>
                <a:cs typeface="Arial" charset="0"/>
              </a:defRPr>
            </a:lvl1pPr>
          </a:lstStyle>
          <a:p>
            <a:r>
              <a:rPr lang="en-US"/>
              <a:t>Click to edit Master title style</a:t>
            </a:r>
            <a:br>
              <a:rPr lang="en-US"/>
            </a:br>
            <a:endParaRPr lang="en-US"/>
          </a:p>
        </p:txBody>
      </p:sp>
      <p:sp>
        <p:nvSpPr>
          <p:cNvPr id="13" name="Content Placeholder 12"/>
          <p:cNvSpPr>
            <a:spLocks noGrp="1"/>
          </p:cNvSpPr>
          <p:nvPr>
            <p:ph sz="quarter" idx="10"/>
          </p:nvPr>
        </p:nvSpPr>
        <p:spPr>
          <a:xfrm>
            <a:off x="0" y="5006975"/>
            <a:ext cx="12192000" cy="1223963"/>
          </a:xfrm>
          <a:noFill/>
        </p:spPr>
        <p:txBody>
          <a:bodyPr>
            <a:normAutofit/>
          </a:bodyPr>
          <a:lstStyle>
            <a:lvl1pPr marL="0" indent="0" algn="ctr">
              <a:buNone/>
              <a:defRPr sz="2000" b="1">
                <a:solidFill>
                  <a:srgbClr val="002060"/>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a:t>Click to edit Master text styles</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11700" y="704818"/>
            <a:ext cx="2757694" cy="2298078"/>
          </a:xfrm>
          <a:prstGeom prst="rect">
            <a:avLst/>
          </a:prstGeom>
        </p:spPr>
      </p:pic>
      <p:cxnSp>
        <p:nvCxnSpPr>
          <p:cNvPr id="7" name="Straight Connector 6"/>
          <p:cNvCxnSpPr/>
          <p:nvPr userDrawn="1"/>
        </p:nvCxnSpPr>
        <p:spPr>
          <a:xfrm>
            <a:off x="2286000" y="3505200"/>
            <a:ext cx="7721600" cy="0"/>
          </a:xfrm>
          <a:prstGeom prst="line">
            <a:avLst/>
          </a:prstGeom>
          <a:ln>
            <a:solidFill>
              <a:srgbClr val="06038D"/>
            </a:solidFill>
          </a:ln>
        </p:spPr>
        <p:style>
          <a:lnRef idx="1">
            <a:schemeClr val="accent1"/>
          </a:lnRef>
          <a:fillRef idx="0">
            <a:schemeClr val="accent1"/>
          </a:fillRef>
          <a:effectRef idx="0">
            <a:schemeClr val="accent1"/>
          </a:effectRef>
          <a:fontRef idx="minor">
            <a:schemeClr val="tx1"/>
          </a:fontRef>
        </p:style>
      </p:cxnSp>
      <p:sp>
        <p:nvSpPr>
          <p:cNvPr id="8" name="Rectangle 7"/>
          <p:cNvSpPr/>
          <p:nvPr userDrawn="1"/>
        </p:nvSpPr>
        <p:spPr>
          <a:xfrm>
            <a:off x="-889000" y="6572250"/>
            <a:ext cx="13779500" cy="5715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8150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7400" y="2384362"/>
            <a:ext cx="2757694" cy="2298078"/>
          </a:xfrm>
          <a:prstGeom prst="rect">
            <a:avLst/>
          </a:prstGeom>
        </p:spPr>
      </p:pic>
      <p:sp>
        <p:nvSpPr>
          <p:cNvPr id="8" name="Rectangle 7"/>
          <p:cNvSpPr/>
          <p:nvPr userDrawn="1"/>
        </p:nvSpPr>
        <p:spPr>
          <a:xfrm>
            <a:off x="4292600" y="0"/>
            <a:ext cx="8013700" cy="71501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userDrawn="1"/>
        </p:nvPicPr>
        <p:blipFill>
          <a:blip r:embed="rId3">
            <a:alphaModFix amt="10000"/>
            <a:extLst>
              <a:ext uri="{28A0092B-C50C-407E-A947-70E740481C1C}">
                <a14:useLocalDpi xmlns:a14="http://schemas.microsoft.com/office/drawing/2010/main" val="0"/>
              </a:ext>
            </a:extLst>
          </a:blip>
          <a:stretch>
            <a:fillRect/>
          </a:stretch>
        </p:blipFill>
        <p:spPr>
          <a:xfrm>
            <a:off x="10096500" y="936873"/>
            <a:ext cx="5480049" cy="5427103"/>
          </a:xfrm>
          <a:prstGeom prst="rect">
            <a:avLst/>
          </a:prstGeom>
        </p:spPr>
      </p:pic>
      <p:sp>
        <p:nvSpPr>
          <p:cNvPr id="9" name="Title 1"/>
          <p:cNvSpPr>
            <a:spLocks noGrp="1"/>
          </p:cNvSpPr>
          <p:nvPr>
            <p:ph type="title" hasCustomPrompt="1"/>
          </p:nvPr>
        </p:nvSpPr>
        <p:spPr>
          <a:xfrm>
            <a:off x="4292600" y="3186843"/>
            <a:ext cx="8013700" cy="616917"/>
          </a:xfrm>
        </p:spPr>
        <p:txBody>
          <a:bodyPr>
            <a:noAutofit/>
          </a:bodyPr>
          <a:lstStyle>
            <a:lvl1pPr algn="ctr">
              <a:defRPr sz="4000" b="0" i="0">
                <a:solidFill>
                  <a:schemeClr val="bg1"/>
                </a:solidFill>
                <a:latin typeface="Arial" charset="0"/>
                <a:ea typeface="Arial" charset="0"/>
                <a:cs typeface="Arial" charset="0"/>
              </a:defRPr>
            </a:lvl1pPr>
          </a:lstStyle>
          <a:p>
            <a:r>
              <a:rPr lang="en-US"/>
              <a:t>Click to edit Master title style</a:t>
            </a:r>
            <a:br>
              <a:rPr lang="en-US"/>
            </a:br>
            <a:endParaRPr lang="en-US"/>
          </a:p>
        </p:txBody>
      </p:sp>
      <p:sp>
        <p:nvSpPr>
          <p:cNvPr id="13" name="Content Placeholder 12"/>
          <p:cNvSpPr>
            <a:spLocks noGrp="1"/>
          </p:cNvSpPr>
          <p:nvPr>
            <p:ph sz="quarter" idx="10"/>
          </p:nvPr>
        </p:nvSpPr>
        <p:spPr>
          <a:xfrm>
            <a:off x="4292600" y="3912151"/>
            <a:ext cx="8013700" cy="1223963"/>
          </a:xfrm>
          <a:noFill/>
        </p:spPr>
        <p:txBody>
          <a:bodyPr>
            <a:normAutofit/>
          </a:bodyPr>
          <a:lstStyle>
            <a:lvl1pPr marL="0" indent="0" algn="ctr">
              <a:buNone/>
              <a:defRPr sz="2000" b="1">
                <a:solidFill>
                  <a:schemeClr val="bg1"/>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a:t>Click to edit Master text styles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raphic R &amp; Text L">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5600700" y="1222827"/>
            <a:ext cx="6210300" cy="4541780"/>
          </a:xfrm>
        </p:spPr>
        <p:txBody>
          <a:bodyPr/>
          <a:lstStyle/>
          <a:p>
            <a:endParaRPr lang="en-US"/>
          </a:p>
        </p:txBody>
      </p:sp>
      <p:sp>
        <p:nvSpPr>
          <p:cNvPr id="11" name="Content Placeholder 2"/>
          <p:cNvSpPr>
            <a:spLocks noGrp="1"/>
          </p:cNvSpPr>
          <p:nvPr>
            <p:ph sz="half" idx="1"/>
          </p:nvPr>
        </p:nvSpPr>
        <p:spPr>
          <a:xfrm>
            <a:off x="711200" y="1222826"/>
            <a:ext cx="4673600" cy="4541780"/>
          </a:xfrm>
        </p:spPr>
        <p:txBody>
          <a:bodyPr>
            <a:normAutofit/>
          </a:bodyPr>
          <a:lstStyle>
            <a:lvl1pPr marL="0" indent="0">
              <a:lnSpc>
                <a:spcPct val="100000"/>
              </a:lnSpc>
              <a:buNone/>
              <a:defRPr sz="2400">
                <a:solidFill>
                  <a:srgbClr val="06038D"/>
                </a:solidFill>
                <a:latin typeface="Arial" charset="0"/>
                <a:ea typeface="Arial" charset="0"/>
                <a:cs typeface="Arial" charset="0"/>
              </a:defRPr>
            </a:lvl1pPr>
            <a:lvl2pPr marL="457200" indent="0">
              <a:lnSpc>
                <a:spcPct val="100000"/>
              </a:lnSpc>
              <a:buNone/>
              <a:defRPr sz="2000">
                <a:solidFill>
                  <a:srgbClr val="06038D"/>
                </a:solidFill>
                <a:latin typeface="Arial" charset="0"/>
                <a:ea typeface="Arial" charset="0"/>
                <a:cs typeface="Arial" charset="0"/>
              </a:defRPr>
            </a:lvl2pPr>
            <a:lvl3pPr marL="914400" indent="0">
              <a:lnSpc>
                <a:spcPct val="100000"/>
              </a:lnSpc>
              <a:buNone/>
              <a:defRPr sz="1800">
                <a:solidFill>
                  <a:srgbClr val="06038D"/>
                </a:solidFill>
                <a:latin typeface="Arial" charset="0"/>
                <a:ea typeface="Arial" charset="0"/>
                <a:cs typeface="Arial" charset="0"/>
              </a:defRPr>
            </a:lvl3pPr>
            <a:lvl4pPr marL="1371600" indent="0">
              <a:lnSpc>
                <a:spcPct val="100000"/>
              </a:lnSpc>
              <a:buNone/>
              <a:defRPr sz="1600">
                <a:solidFill>
                  <a:srgbClr val="06038D"/>
                </a:solidFill>
                <a:latin typeface="Arial" charset="0"/>
                <a:ea typeface="Arial" charset="0"/>
                <a:cs typeface="Arial" charset="0"/>
              </a:defRPr>
            </a:lvl4pPr>
            <a:lvl5pPr marL="1828800" indent="0">
              <a:lnSpc>
                <a:spcPct val="100000"/>
              </a:lnSpc>
              <a:buNone/>
              <a:defRPr sz="1600">
                <a:solidFill>
                  <a:srgbClr val="06038D"/>
                </a:solidFill>
                <a:latin typeface="Arial" charset="0"/>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Content Placeholder 2"/>
          <p:cNvSpPr>
            <a:spLocks noGrp="1"/>
          </p:cNvSpPr>
          <p:nvPr>
            <p:ph sz="half" idx="11"/>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5" name="Straight Connector 4"/>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extLst>
      <p:ext uri="{BB962C8B-B14F-4D97-AF65-F5344CB8AC3E}">
        <p14:creationId xmlns:p14="http://schemas.microsoft.com/office/powerpoint/2010/main" val="11669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raphic L &amp; Text R">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6273801" cy="4627516"/>
          </a:xfrm>
        </p:spPr>
        <p:txBody>
          <a:bodyPr/>
          <a:lstStyle/>
          <a:p>
            <a:endParaRPr lang="en-US"/>
          </a:p>
        </p:txBody>
      </p:sp>
      <p:sp>
        <p:nvSpPr>
          <p:cNvPr id="11" name="Content Placeholder 2"/>
          <p:cNvSpPr>
            <a:spLocks noGrp="1"/>
          </p:cNvSpPr>
          <p:nvPr>
            <p:ph sz="half" idx="1"/>
          </p:nvPr>
        </p:nvSpPr>
        <p:spPr>
          <a:xfrm>
            <a:off x="7277100" y="1236082"/>
            <a:ext cx="4079460" cy="4627517"/>
          </a:xfrm>
        </p:spPr>
        <p:txBody>
          <a:bodyPr/>
          <a:lstStyle>
            <a:lvl1pPr marL="0" indent="0">
              <a:lnSpc>
                <a:spcPct val="100000"/>
              </a:lnSpc>
              <a:buNone/>
              <a:defRPr sz="2000">
                <a:solidFill>
                  <a:srgbClr val="06038D"/>
                </a:solidFill>
                <a:latin typeface="Arial" charset="0"/>
                <a:ea typeface="Arial" charset="0"/>
                <a:cs typeface="Arial" charset="0"/>
              </a:defRPr>
            </a:lvl1pPr>
            <a:lvl2pPr marL="457200" indent="0">
              <a:lnSpc>
                <a:spcPct val="100000"/>
              </a:lnSpc>
              <a:buNone/>
              <a:defRPr>
                <a:solidFill>
                  <a:srgbClr val="06038D"/>
                </a:solidFill>
                <a:latin typeface="Arial" charset="0"/>
                <a:ea typeface="Arial" charset="0"/>
                <a:cs typeface="Arial" charset="0"/>
              </a:defRPr>
            </a:lvl2pPr>
            <a:lvl3pPr marL="914400" indent="0">
              <a:lnSpc>
                <a:spcPct val="100000"/>
              </a:lnSpc>
              <a:buNone/>
              <a:defRPr>
                <a:solidFill>
                  <a:srgbClr val="06038D"/>
                </a:solidFill>
                <a:latin typeface="Arial" charset="0"/>
                <a:ea typeface="Arial" charset="0"/>
                <a:cs typeface="Arial" charset="0"/>
              </a:defRPr>
            </a:lvl3pPr>
            <a:lvl4pPr marL="1371600" indent="0">
              <a:lnSpc>
                <a:spcPct val="100000"/>
              </a:lnSpc>
              <a:buNone/>
              <a:defRPr>
                <a:solidFill>
                  <a:srgbClr val="06038D"/>
                </a:solidFill>
                <a:latin typeface="Arial" charset="0"/>
                <a:ea typeface="Arial" charset="0"/>
                <a:cs typeface="Arial" charset="0"/>
              </a:defRPr>
            </a:lvl4pPr>
            <a:lvl5pPr marL="1828800" indent="0">
              <a:lnSpc>
                <a:spcPct val="100000"/>
              </a:lnSpc>
              <a:buNone/>
              <a:defRPr>
                <a:solidFill>
                  <a:srgbClr val="06038D"/>
                </a:solidFill>
                <a:latin typeface="Arial" charset="0"/>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raphic Only">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10718802" cy="4627516"/>
          </a:xfrm>
        </p:spPr>
        <p:txBody>
          <a:bodyPr/>
          <a:lstStyle/>
          <a:p>
            <a:endParaRPr lang="en-US"/>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Graphics">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4991102" cy="4627516"/>
          </a:xfrm>
        </p:spPr>
        <p:txBody>
          <a:bodyPr/>
          <a:lstStyle/>
          <a:p>
            <a:endParaRPr lang="en-US"/>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
        <p:nvSpPr>
          <p:cNvPr id="8" name="Picture Placeholder 9"/>
          <p:cNvSpPr>
            <a:spLocks noGrp="1"/>
          </p:cNvSpPr>
          <p:nvPr>
            <p:ph type="pic" sz="quarter" idx="13"/>
          </p:nvPr>
        </p:nvSpPr>
        <p:spPr>
          <a:xfrm>
            <a:off x="6222998" y="1236083"/>
            <a:ext cx="5092702" cy="4627516"/>
          </a:xfrm>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Column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23900" y="1257439"/>
            <a:ext cx="10845800" cy="4203561"/>
          </a:xfrm>
        </p:spPr>
        <p:txBody>
          <a:bodyPr>
            <a:normAutofit/>
          </a:bodyPr>
          <a:lstStyle>
            <a:lvl1pPr marL="0" indent="0">
              <a:lnSpc>
                <a:spcPct val="100000"/>
              </a:lnSpc>
              <a:buNone/>
              <a:defRPr sz="2400">
                <a:solidFill>
                  <a:srgbClr val="06038D"/>
                </a:solidFill>
                <a:latin typeface="Arial" charset="0"/>
                <a:ea typeface="Arial" charset="0"/>
                <a:cs typeface="Arial" charset="0"/>
              </a:defRPr>
            </a:lvl1pPr>
            <a:lvl2pPr marL="457200" indent="0">
              <a:lnSpc>
                <a:spcPct val="100000"/>
              </a:lnSpc>
              <a:buNone/>
              <a:defRPr sz="2000">
                <a:solidFill>
                  <a:srgbClr val="06038D"/>
                </a:solidFill>
                <a:latin typeface="Arial" charset="0"/>
                <a:ea typeface="Arial" charset="0"/>
                <a:cs typeface="Arial" charset="0"/>
              </a:defRPr>
            </a:lvl2pPr>
            <a:lvl3pPr marL="914400" indent="0">
              <a:lnSpc>
                <a:spcPct val="100000"/>
              </a:lnSpc>
              <a:buNone/>
              <a:defRPr sz="1800">
                <a:solidFill>
                  <a:srgbClr val="06038D"/>
                </a:solidFill>
                <a:latin typeface="Arial" charset="0"/>
                <a:ea typeface="Arial" charset="0"/>
                <a:cs typeface="Arial" charset="0"/>
              </a:defRPr>
            </a:lvl3pPr>
            <a:lvl4pPr marL="1371600" indent="0">
              <a:lnSpc>
                <a:spcPct val="100000"/>
              </a:lnSpc>
              <a:buNone/>
              <a:defRPr sz="1600">
                <a:solidFill>
                  <a:srgbClr val="06038D"/>
                </a:solidFill>
                <a:latin typeface="Arial" charset="0"/>
                <a:ea typeface="Arial" charset="0"/>
                <a:cs typeface="Arial" charset="0"/>
              </a:defRPr>
            </a:lvl4pPr>
            <a:lvl5pPr marL="1828800" indent="0">
              <a:lnSpc>
                <a:spcPct val="100000"/>
              </a:lnSpc>
              <a:buNone/>
              <a:defRPr sz="1600">
                <a:solidFill>
                  <a:srgbClr val="06038D"/>
                </a:solidFill>
                <a:latin typeface="Arial" charset="0"/>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Rectangle 13"/>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3" name="Straight Connector 12"/>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extLst>
      <p:ext uri="{BB962C8B-B14F-4D97-AF65-F5344CB8AC3E}">
        <p14:creationId xmlns:p14="http://schemas.microsoft.com/office/powerpoint/2010/main" val="1244294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ansi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2601982"/>
            <a:ext cx="12192000" cy="1079362"/>
          </a:xfrm>
        </p:spPr>
        <p:txBody>
          <a:bodyPr/>
          <a:lstStyle>
            <a:lvl1pPr algn="ctr">
              <a:defRPr>
                <a:solidFill>
                  <a:schemeClr val="bg1"/>
                </a:solidFill>
                <a:latin typeface="Arial" charset="0"/>
                <a:ea typeface="Arial" charset="0"/>
                <a:cs typeface="Arial" charset="0"/>
              </a:defRPr>
            </a:lvl1pPr>
          </a:lstStyle>
          <a:p>
            <a:r>
              <a:rPr lang="en-US"/>
              <a:t>Click to edit Master title style</a:t>
            </a:r>
          </a:p>
        </p:txBody>
      </p:sp>
      <p:sp>
        <p:nvSpPr>
          <p:cNvPr id="10" name="Content Placeholder 9"/>
          <p:cNvSpPr>
            <a:spLocks noGrp="1"/>
          </p:cNvSpPr>
          <p:nvPr>
            <p:ph sz="quarter" idx="10"/>
          </p:nvPr>
        </p:nvSpPr>
        <p:spPr>
          <a:xfrm>
            <a:off x="0" y="3937000"/>
            <a:ext cx="12192000" cy="1308100"/>
          </a:xfrm>
        </p:spPr>
        <p:txBody>
          <a:bodyPr/>
          <a:lstStyle>
            <a:lvl1pPr marL="0" indent="0" algn="ctr">
              <a:buNone/>
              <a:defRPr>
                <a:solidFill>
                  <a:schemeClr val="bg1"/>
                </a:solidFill>
                <a:latin typeface="Arial" charset="0"/>
                <a:ea typeface="Arial" charset="0"/>
                <a:cs typeface="Arial" charset="0"/>
              </a:defRPr>
            </a:lvl1pPr>
            <a:lvl2pPr marL="457200" indent="0" algn="ctr">
              <a:buNone/>
              <a:defRPr>
                <a:solidFill>
                  <a:schemeClr val="bg1"/>
                </a:solidFill>
                <a:latin typeface="Times" charset="0"/>
                <a:ea typeface="Times" charset="0"/>
                <a:cs typeface="Times" charset="0"/>
              </a:defRPr>
            </a:lvl2pPr>
            <a:lvl3pPr marL="914400" indent="0" algn="ctr">
              <a:buNone/>
              <a:defRPr>
                <a:solidFill>
                  <a:schemeClr val="bg1"/>
                </a:solidFill>
                <a:latin typeface="Times" charset="0"/>
                <a:ea typeface="Times" charset="0"/>
                <a:cs typeface="Times" charset="0"/>
              </a:defRPr>
            </a:lvl3pPr>
            <a:lvl4pPr marL="1371600" indent="0" algn="ctr">
              <a:buNone/>
              <a:defRPr>
                <a:solidFill>
                  <a:schemeClr val="bg1"/>
                </a:solidFill>
                <a:latin typeface="Times" charset="0"/>
                <a:ea typeface="Times" charset="0"/>
                <a:cs typeface="Times" charset="0"/>
              </a:defRPr>
            </a:lvl4pPr>
            <a:lvl5pPr marL="1828800" indent="0" algn="ctr">
              <a:buNone/>
              <a:defRPr>
                <a:solidFill>
                  <a:schemeClr val="bg1"/>
                </a:solidFill>
                <a:latin typeface="Times" charset="0"/>
                <a:ea typeface="Times" charset="0"/>
                <a:cs typeface="Times" charset="0"/>
              </a:defRPr>
            </a:lvl5pPr>
          </a:lstStyle>
          <a:p>
            <a:pPr lvl="0"/>
            <a:r>
              <a:rPr lang="en-US"/>
              <a:t>Click to edit Master text styles</a:t>
            </a:r>
          </a:p>
        </p:txBody>
      </p:sp>
    </p:spTree>
    <p:extLst>
      <p:ext uri="{BB962C8B-B14F-4D97-AF65-F5344CB8AC3E}">
        <p14:creationId xmlns:p14="http://schemas.microsoft.com/office/powerpoint/2010/main" val="581655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2601982"/>
            <a:ext cx="12192000" cy="1079362"/>
          </a:xfrm>
        </p:spPr>
        <p:txBody>
          <a:bodyPr/>
          <a:lstStyle>
            <a:lvl1pPr algn="ctr">
              <a:defRPr>
                <a:solidFill>
                  <a:schemeClr val="bg1"/>
                </a:solidFill>
                <a:latin typeface="Arial" charset="0"/>
                <a:ea typeface="Arial" charset="0"/>
                <a:cs typeface="Arial" charset="0"/>
              </a:defRPr>
            </a:lvl1pPr>
          </a:lstStyle>
          <a:p>
            <a:r>
              <a:rPr lang="en-US"/>
              <a:t>Click to edit Master title style</a:t>
            </a:r>
          </a:p>
        </p:txBody>
      </p:sp>
      <p:sp>
        <p:nvSpPr>
          <p:cNvPr id="10" name="Content Placeholder 9"/>
          <p:cNvSpPr>
            <a:spLocks noGrp="1"/>
          </p:cNvSpPr>
          <p:nvPr>
            <p:ph sz="quarter" idx="10"/>
          </p:nvPr>
        </p:nvSpPr>
        <p:spPr>
          <a:xfrm>
            <a:off x="0" y="3937000"/>
            <a:ext cx="12192000" cy="1308100"/>
          </a:xfrm>
        </p:spPr>
        <p:txBody>
          <a:bodyPr/>
          <a:lstStyle>
            <a:lvl1pPr marL="0" indent="0" algn="ctr">
              <a:buNone/>
              <a:defRPr>
                <a:solidFill>
                  <a:schemeClr val="bg1"/>
                </a:solidFill>
                <a:latin typeface="Arial" charset="0"/>
                <a:ea typeface="Arial" charset="0"/>
                <a:cs typeface="Arial" charset="0"/>
              </a:defRPr>
            </a:lvl1pPr>
            <a:lvl2pPr marL="457200" indent="0" algn="ctr">
              <a:buNone/>
              <a:defRPr>
                <a:solidFill>
                  <a:schemeClr val="bg1"/>
                </a:solidFill>
                <a:latin typeface="Times" charset="0"/>
                <a:ea typeface="Times" charset="0"/>
                <a:cs typeface="Times" charset="0"/>
              </a:defRPr>
            </a:lvl2pPr>
            <a:lvl3pPr marL="914400" indent="0" algn="ctr">
              <a:buNone/>
              <a:defRPr>
                <a:solidFill>
                  <a:schemeClr val="bg1"/>
                </a:solidFill>
                <a:latin typeface="Times" charset="0"/>
                <a:ea typeface="Times" charset="0"/>
                <a:cs typeface="Times" charset="0"/>
              </a:defRPr>
            </a:lvl3pPr>
            <a:lvl4pPr marL="1371600" indent="0" algn="ctr">
              <a:buNone/>
              <a:defRPr>
                <a:solidFill>
                  <a:schemeClr val="bg1"/>
                </a:solidFill>
                <a:latin typeface="Times" charset="0"/>
                <a:ea typeface="Times" charset="0"/>
                <a:cs typeface="Times" charset="0"/>
              </a:defRPr>
            </a:lvl4pPr>
            <a:lvl5pPr marL="1828800" indent="0" algn="ctr">
              <a:buNone/>
              <a:defRPr>
                <a:solidFill>
                  <a:schemeClr val="bg1"/>
                </a:solidFill>
                <a:latin typeface="Times" charset="0"/>
                <a:ea typeface="Times" charset="0"/>
                <a:cs typeface="Times" charset="0"/>
              </a:defRPr>
            </a:lvl5pPr>
          </a:lstStyle>
          <a:p>
            <a:pPr lvl="0"/>
            <a:r>
              <a:rPr lang="en-US"/>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7813F7-9668-B648-87A8-37BEEB5AC594}" type="datetimeFigureOut">
              <a:rPr lang="en-US" smtClean="0"/>
              <a:t>4/3/2023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0392A7-E29D-454A-BA25-6F36538AE9C8}" type="slidenum">
              <a:rPr lang="en-US" smtClean="0"/>
              <a:t>‹#›</a:t>
            </a:fld>
            <a:endParaRPr lang="en-US"/>
          </a:p>
        </p:txBody>
      </p:sp>
    </p:spTree>
    <p:extLst>
      <p:ext uri="{BB962C8B-B14F-4D97-AF65-F5344CB8AC3E}">
        <p14:creationId xmlns:p14="http://schemas.microsoft.com/office/powerpoint/2010/main" val="436417255"/>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4" r:id="rId3"/>
    <p:sldLayoutId id="2147483656" r:id="rId4"/>
    <p:sldLayoutId id="2147483657" r:id="rId5"/>
    <p:sldLayoutId id="2147483658" r:id="rId6"/>
    <p:sldLayoutId id="2147483652" r:id="rId7"/>
    <p:sldLayoutId id="2147483655" r:id="rId8"/>
    <p:sldLayoutId id="214748365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t>ABCs of Behavior and </a:t>
            </a:r>
            <a:br>
              <a:rPr lang="en-US"/>
            </a:br>
            <a:r>
              <a:rPr lang="en-US"/>
              <a:t>Positive Behavior Supports</a:t>
            </a:r>
          </a:p>
        </p:txBody>
      </p:sp>
    </p:spTree>
    <p:extLst>
      <p:ext uri="{BB962C8B-B14F-4D97-AF65-F5344CB8AC3E}">
        <p14:creationId xmlns:p14="http://schemas.microsoft.com/office/powerpoint/2010/main" val="1062247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34C5BAB-C7BB-44AD-8127-DB51BF2BB415}"/>
              </a:ext>
            </a:extLst>
          </p:cNvPr>
          <p:cNvSpPr>
            <a:spLocks noGrp="1"/>
          </p:cNvSpPr>
          <p:nvPr>
            <p:ph sz="half" idx="12"/>
          </p:nvPr>
        </p:nvSpPr>
        <p:spPr>
          <a:xfrm>
            <a:off x="711199" y="582080"/>
            <a:ext cx="10732117" cy="5064118"/>
          </a:xfrm>
        </p:spPr>
        <p:txBody>
          <a:bodyPr anchor="ctr"/>
          <a:lstStyle/>
          <a:p>
            <a:pPr algn="ctr"/>
            <a:r>
              <a:rPr lang="en-US" sz="4400" dirty="0"/>
              <a:t>What are some concerns or challenges you’ve had when trying to use positive behavior supports?</a:t>
            </a:r>
          </a:p>
        </p:txBody>
      </p:sp>
    </p:spTree>
    <p:extLst>
      <p:ext uri="{BB962C8B-B14F-4D97-AF65-F5344CB8AC3E}">
        <p14:creationId xmlns:p14="http://schemas.microsoft.com/office/powerpoint/2010/main" val="2055196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700791" y="1495889"/>
            <a:ext cx="10749094" cy="4454463"/>
          </a:xfrm>
        </p:spPr>
        <p:txBody>
          <a:bodyPr vert="horz" lIns="91440" tIns="45720" rIns="91440" bIns="45720" rtlCol="0" anchor="t">
            <a:normAutofit fontScale="92500" lnSpcReduction="10000"/>
          </a:bodyPr>
          <a:lstStyle/>
          <a:p>
            <a:r>
              <a:rPr lang="en-US">
                <a:solidFill>
                  <a:schemeClr val="bg1"/>
                </a:solidFill>
                <a:latin typeface="Arial"/>
                <a:cs typeface="Arial"/>
              </a:rPr>
              <a:t>Incentive programs are just bribes and we shouldn't bribe expected behaviors.</a:t>
            </a:r>
          </a:p>
          <a:p>
            <a:endParaRPr lang="en-US">
              <a:solidFill>
                <a:schemeClr val="bg1"/>
              </a:solidFill>
              <a:cs typeface="Arial"/>
            </a:endParaRPr>
          </a:p>
          <a:p>
            <a:r>
              <a:rPr lang="en-US">
                <a:solidFill>
                  <a:schemeClr val="bg1"/>
                </a:solidFill>
                <a:latin typeface="Arial"/>
                <a:cs typeface="Arial"/>
              </a:rPr>
              <a:t>All consumers need to have the same incentive program.</a:t>
            </a:r>
          </a:p>
          <a:p>
            <a:endParaRPr lang="en-US">
              <a:solidFill>
                <a:schemeClr val="bg1"/>
              </a:solidFill>
              <a:cs typeface="Arial"/>
            </a:endParaRPr>
          </a:p>
          <a:p>
            <a:r>
              <a:rPr lang="en-US">
                <a:solidFill>
                  <a:schemeClr val="bg1"/>
                </a:solidFill>
                <a:latin typeface="Arial"/>
                <a:cs typeface="Arial"/>
              </a:rPr>
              <a:t>A consumer must have a Behavior Treatment Plan in order to use positive behavior supports.</a:t>
            </a:r>
          </a:p>
          <a:p>
            <a:endParaRPr lang="en-US">
              <a:solidFill>
                <a:schemeClr val="bg1"/>
              </a:solidFill>
              <a:cs typeface="Arial"/>
            </a:endParaRPr>
          </a:p>
          <a:p>
            <a:r>
              <a:rPr lang="en-US">
                <a:solidFill>
                  <a:schemeClr val="bg1"/>
                </a:solidFill>
                <a:latin typeface="Arial"/>
                <a:cs typeface="Arial"/>
              </a:rPr>
              <a:t>Data tracking starts after a Behavior Treatment Plan is started.</a:t>
            </a:r>
          </a:p>
          <a:p>
            <a:endParaRPr lang="en-US">
              <a:solidFill>
                <a:schemeClr val="bg1"/>
              </a:solidFill>
              <a:cs typeface="Arial"/>
            </a:endParaRPr>
          </a:p>
          <a:p>
            <a:r>
              <a:rPr lang="en-US">
                <a:solidFill>
                  <a:schemeClr val="bg1"/>
                </a:solidFill>
                <a:latin typeface="Arial"/>
                <a:cs typeface="Arial"/>
              </a:rPr>
              <a:t>This is just the way the consumer is, and there's no use trying to change them.</a:t>
            </a:r>
            <a:endParaRPr lang="en-US">
              <a:solidFill>
                <a:schemeClr val="bg1"/>
              </a:solidFill>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dirty="0">
                <a:solidFill>
                  <a:schemeClr val="bg1"/>
                </a:solidFill>
                <a:latin typeface="Arial"/>
                <a:cs typeface="Arial"/>
              </a:rPr>
              <a:t>Myths about Positive Behavior Supports</a:t>
            </a:r>
            <a:endParaRPr lang="en-US" dirty="0">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3501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49E4F7C-04C4-4302-86F2-D8CE569EB891}"/>
              </a:ext>
            </a:extLst>
          </p:cNvPr>
          <p:cNvSpPr>
            <a:spLocks noGrp="1"/>
          </p:cNvSpPr>
          <p:nvPr>
            <p:ph sz="half" idx="1"/>
          </p:nvPr>
        </p:nvSpPr>
        <p:spPr/>
        <p:txBody>
          <a:bodyPr vert="horz" lIns="91440" tIns="45720" rIns="91440" bIns="45720" rtlCol="0" anchor="t">
            <a:normAutofit fontScale="85000" lnSpcReduction="20000"/>
          </a:bodyPr>
          <a:lstStyle/>
          <a:p>
            <a:endParaRPr lang="en-US" dirty="0"/>
          </a:p>
          <a:p>
            <a:pPr fontAlgn="base"/>
            <a:r>
              <a:rPr lang="en-US" dirty="0"/>
              <a:t>Aggression (physical and/or verbal)​</a:t>
            </a:r>
          </a:p>
          <a:p>
            <a:pPr fontAlgn="base"/>
            <a:r>
              <a:rPr lang="en-US" dirty="0"/>
              <a:t>Self-injurious behaviors​</a:t>
            </a:r>
          </a:p>
          <a:p>
            <a:pPr fontAlgn="base"/>
            <a:r>
              <a:rPr lang="en-US" dirty="0"/>
              <a:t>Elopement</a:t>
            </a:r>
          </a:p>
          <a:p>
            <a:pPr fontAlgn="base"/>
            <a:r>
              <a:rPr lang="en-US" dirty="0"/>
              <a:t>Medication refusal</a:t>
            </a:r>
          </a:p>
          <a:p>
            <a:pPr fontAlgn="base"/>
            <a:r>
              <a:rPr lang="en-US" dirty="0"/>
              <a:t>Inappropriate sexual behaviors​</a:t>
            </a:r>
          </a:p>
          <a:p>
            <a:pPr fontAlgn="base"/>
            <a:r>
              <a:rPr lang="en-US" dirty="0"/>
              <a:t>Lack of safety skills</a:t>
            </a:r>
          </a:p>
          <a:p>
            <a:endParaRPr lang="en-US"/>
          </a:p>
          <a:p>
            <a:r>
              <a:rPr lang="en-US">
                <a:latin typeface="Arial"/>
                <a:cs typeface="Arial"/>
              </a:rPr>
              <a:t>It is not uncommon to describe a consumer’s behavior in general terms, like “physically aggressive” or “self-harm”. Although it tells us what the behavior is, it does not help us understand what that looks like. Without clearly defined behavior, it can be difficult to learn more about it – and, ultimately, change it.</a:t>
            </a:r>
          </a:p>
        </p:txBody>
      </p:sp>
      <p:sp>
        <p:nvSpPr>
          <p:cNvPr id="3" name="Content Placeholder 2">
            <a:extLst>
              <a:ext uri="{FF2B5EF4-FFF2-40B4-BE49-F238E27FC236}">
                <a16:creationId xmlns:a16="http://schemas.microsoft.com/office/drawing/2014/main" id="{9A2DDA5B-2301-47F2-B751-EA4541CD030B}"/>
              </a:ext>
            </a:extLst>
          </p:cNvPr>
          <p:cNvSpPr>
            <a:spLocks noGrp="1"/>
          </p:cNvSpPr>
          <p:nvPr>
            <p:ph sz="half" idx="12"/>
          </p:nvPr>
        </p:nvSpPr>
        <p:spPr/>
        <p:txBody>
          <a:bodyPr/>
          <a:lstStyle/>
          <a:p>
            <a:r>
              <a:rPr lang="en-US"/>
              <a:t>Common Target Behaviors</a:t>
            </a:r>
          </a:p>
        </p:txBody>
      </p:sp>
    </p:spTree>
    <p:extLst>
      <p:ext uri="{BB962C8B-B14F-4D97-AF65-F5344CB8AC3E}">
        <p14:creationId xmlns:p14="http://schemas.microsoft.com/office/powerpoint/2010/main" val="2187086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679915" y="1495889"/>
            <a:ext cx="3880655" cy="4454463"/>
          </a:xfrm>
        </p:spPr>
        <p:txBody>
          <a:bodyPr vert="horz" lIns="91440" tIns="45720" rIns="91440" bIns="45720" rtlCol="0" anchor="t">
            <a:normAutofit/>
          </a:bodyPr>
          <a:lstStyle/>
          <a:p>
            <a:r>
              <a:rPr lang="en-US" b="1">
                <a:latin typeface="Arial"/>
                <a:cs typeface="Arial"/>
              </a:rPr>
              <a:t>Not quite... </a:t>
            </a:r>
          </a:p>
          <a:p>
            <a:endParaRPr lang="en-US" b="1">
              <a:latin typeface="Arial"/>
              <a:cs typeface="Arial"/>
            </a:endParaRPr>
          </a:p>
          <a:p>
            <a:r>
              <a:rPr lang="en-US">
                <a:cs typeface="Arial"/>
              </a:rPr>
              <a:t>Being unsafe</a:t>
            </a:r>
          </a:p>
          <a:p>
            <a:endParaRPr lang="en-US">
              <a:cs typeface="Arial"/>
            </a:endParaRPr>
          </a:p>
          <a:p>
            <a:endParaRPr lang="en-US">
              <a:cs typeface="Arial"/>
            </a:endParaRPr>
          </a:p>
          <a:p>
            <a:endParaRPr lang="en-US">
              <a:cs typeface="Arial"/>
            </a:endParaRPr>
          </a:p>
          <a:p>
            <a:endParaRPr lang="en-US">
              <a:cs typeface="Arial"/>
            </a:endParaRPr>
          </a:p>
          <a:p>
            <a:pPr marL="342900" indent="-342900">
              <a:buChar char="•"/>
            </a:pPr>
            <a:endParaRPr lang="en-US">
              <a:cs typeface="Arial"/>
            </a:endParaRPr>
          </a:p>
          <a:p>
            <a:pPr marL="342900" indent="-342900">
              <a:buChar char="•"/>
            </a:pPr>
            <a:endParaRPr lang="en-US">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Examples: Physical Aggression</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a:buNone/>
              <a:tabLst/>
              <a:defRPr/>
            </a:pPr>
            <a:r>
              <a:rPr kumimoji="0" lang="en-US" sz="2400" b="1" i="0" u="none" strike="noStrike" kern="1200" cap="none" spc="0" normalizeH="0" baseline="0" noProof="0">
                <a:ln>
                  <a:noFill/>
                </a:ln>
                <a:solidFill>
                  <a:srgbClr val="06038D"/>
                </a:solidFill>
                <a:effectLst/>
                <a:uLnTx/>
                <a:uFillTx/>
                <a:latin typeface="Arial"/>
                <a:cs typeface="Arial"/>
              </a:rPr>
              <a:t>That's it!</a:t>
            </a:r>
          </a:p>
          <a:p>
            <a:pPr marL="0" marR="0" lvl="0" indent="0" algn="l" defTabSz="914400" rtl="0" eaLnBrk="1" fontAlgn="auto" latinLnBrk="0" hangingPunct="1">
              <a:lnSpc>
                <a:spcPct val="100000"/>
              </a:lnSpc>
              <a:spcBef>
                <a:spcPts val="1000"/>
              </a:spcBef>
              <a:spcAft>
                <a:spcPts val="0"/>
              </a:spcAft>
              <a:buClrTx/>
              <a:buSzTx/>
              <a:buFont typeface="Arial"/>
              <a:buNone/>
              <a:tabLst/>
              <a:defRPr/>
            </a:pPr>
            <a:endParaRPr kumimoji="0" lang="en-US" sz="2400" b="1"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charset="0"/>
                <a:cs typeface="Arial"/>
              </a:rPr>
              <a:t>Using the body to harm or attempt harm toward others.</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charset="0"/>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9513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679915" y="1495889"/>
            <a:ext cx="3880655" cy="4454463"/>
          </a:xfrm>
        </p:spPr>
        <p:txBody>
          <a:bodyPr vert="horz" lIns="91440" tIns="45720" rIns="91440" bIns="45720" rtlCol="0" anchor="t">
            <a:normAutofit/>
          </a:bodyPr>
          <a:lstStyle/>
          <a:p>
            <a:r>
              <a:rPr lang="en-US" b="1">
                <a:latin typeface="Arial"/>
                <a:cs typeface="Arial"/>
              </a:rPr>
              <a:t>Not quite... </a:t>
            </a:r>
          </a:p>
          <a:p>
            <a:endParaRPr lang="en-US" b="1">
              <a:latin typeface="Arial"/>
              <a:cs typeface="Arial"/>
            </a:endParaRPr>
          </a:p>
          <a:p>
            <a:r>
              <a:rPr lang="en-US">
                <a:cs typeface="Arial"/>
              </a:rPr>
              <a:t>Being unsafe</a:t>
            </a:r>
          </a:p>
          <a:p>
            <a:endParaRPr lang="en-US">
              <a:cs typeface="Arial"/>
            </a:endParaRPr>
          </a:p>
          <a:p>
            <a:endParaRPr lang="en-US">
              <a:cs typeface="Arial"/>
            </a:endParaRPr>
          </a:p>
          <a:p>
            <a:r>
              <a:rPr lang="en-US">
                <a:cs typeface="Arial"/>
              </a:rPr>
              <a:t>Causing a ruckus</a:t>
            </a:r>
          </a:p>
          <a:p>
            <a:endParaRPr lang="en-US">
              <a:cs typeface="Arial"/>
            </a:endParaRPr>
          </a:p>
          <a:p>
            <a:pPr marL="342900" indent="-342900">
              <a:buChar char="•"/>
            </a:pPr>
            <a:endParaRPr lang="en-US">
              <a:cs typeface="Arial"/>
            </a:endParaRPr>
          </a:p>
          <a:p>
            <a:pPr marL="342900" indent="-342900">
              <a:buChar char="•"/>
            </a:pPr>
            <a:endParaRPr lang="en-US">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Examples: Physical Aggression</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a:buNone/>
              <a:tabLst/>
              <a:defRPr/>
            </a:pPr>
            <a:r>
              <a:rPr kumimoji="0" lang="en-US" sz="2400" b="1" i="0" u="none" strike="noStrike" kern="1200" cap="none" spc="0" normalizeH="0" baseline="0" noProof="0">
                <a:ln>
                  <a:noFill/>
                </a:ln>
                <a:solidFill>
                  <a:srgbClr val="06038D"/>
                </a:solidFill>
                <a:effectLst/>
                <a:uLnTx/>
                <a:uFillTx/>
                <a:latin typeface="Arial"/>
                <a:cs typeface="Arial"/>
              </a:rPr>
              <a:t>That's it!</a:t>
            </a:r>
          </a:p>
          <a:p>
            <a:pPr marL="0" marR="0" lvl="0" indent="0" algn="l" defTabSz="914400" rtl="0" eaLnBrk="1" fontAlgn="auto" latinLnBrk="0" hangingPunct="1">
              <a:lnSpc>
                <a:spcPct val="100000"/>
              </a:lnSpc>
              <a:spcBef>
                <a:spcPts val="1000"/>
              </a:spcBef>
              <a:spcAft>
                <a:spcPts val="0"/>
              </a:spcAft>
              <a:buClrTx/>
              <a:buSzTx/>
              <a:buFont typeface="Arial"/>
              <a:buNone/>
              <a:tabLst/>
              <a:defRPr/>
            </a:pPr>
            <a:endParaRPr kumimoji="0" lang="en-US" sz="2400" b="1"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charset="0"/>
                <a:cs typeface="Arial"/>
              </a:rPr>
              <a:t>Using the body to harm or attempt harm toward others.</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a:cs typeface="Arial"/>
              </a:rPr>
              <a:t>When the consumer throws items toward staff.</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charset="0"/>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325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679915" y="1495889"/>
            <a:ext cx="3880655" cy="4454463"/>
          </a:xfrm>
        </p:spPr>
        <p:txBody>
          <a:bodyPr vert="horz" lIns="91440" tIns="45720" rIns="91440" bIns="45720" rtlCol="0" anchor="t">
            <a:normAutofit/>
          </a:bodyPr>
          <a:lstStyle/>
          <a:p>
            <a:r>
              <a:rPr lang="en-US" b="1">
                <a:latin typeface="Arial"/>
                <a:cs typeface="Arial"/>
              </a:rPr>
              <a:t>Not quite... </a:t>
            </a:r>
          </a:p>
          <a:p>
            <a:endParaRPr lang="en-US" b="1">
              <a:latin typeface="Arial"/>
              <a:cs typeface="Arial"/>
            </a:endParaRPr>
          </a:p>
          <a:p>
            <a:r>
              <a:rPr lang="en-US">
                <a:cs typeface="Arial"/>
              </a:rPr>
              <a:t>Being unsafe</a:t>
            </a:r>
          </a:p>
          <a:p>
            <a:endParaRPr lang="en-US">
              <a:cs typeface="Arial"/>
            </a:endParaRPr>
          </a:p>
          <a:p>
            <a:endParaRPr lang="en-US">
              <a:cs typeface="Arial"/>
            </a:endParaRPr>
          </a:p>
          <a:p>
            <a:r>
              <a:rPr lang="en-US">
                <a:cs typeface="Arial"/>
              </a:rPr>
              <a:t>Causing a ruckus</a:t>
            </a:r>
          </a:p>
          <a:p>
            <a:endParaRPr lang="en-US">
              <a:cs typeface="Arial"/>
            </a:endParaRPr>
          </a:p>
          <a:p>
            <a:r>
              <a:rPr lang="en-US">
                <a:cs typeface="Arial"/>
              </a:rPr>
              <a:t>Unkind to housemates</a:t>
            </a:r>
          </a:p>
          <a:p>
            <a:pPr marL="342900" indent="-342900">
              <a:buChar char="•"/>
            </a:pPr>
            <a:endParaRPr lang="en-US">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Examples: Physical Aggression</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a:buNone/>
              <a:tabLst/>
              <a:defRPr/>
            </a:pPr>
            <a:r>
              <a:rPr kumimoji="0" lang="en-US" sz="2400" b="1" i="0" u="none" strike="noStrike" kern="1200" cap="none" spc="0" normalizeH="0" baseline="0" noProof="0">
                <a:ln>
                  <a:noFill/>
                </a:ln>
                <a:solidFill>
                  <a:srgbClr val="06038D"/>
                </a:solidFill>
                <a:effectLst/>
                <a:uLnTx/>
                <a:uFillTx/>
                <a:latin typeface="Arial"/>
                <a:cs typeface="Arial"/>
              </a:rPr>
              <a:t>That's it!</a:t>
            </a:r>
          </a:p>
          <a:p>
            <a:pPr marL="0" marR="0" lvl="0" indent="0" algn="l" defTabSz="914400" rtl="0" eaLnBrk="1" fontAlgn="auto" latinLnBrk="0" hangingPunct="1">
              <a:lnSpc>
                <a:spcPct val="100000"/>
              </a:lnSpc>
              <a:spcBef>
                <a:spcPts val="1000"/>
              </a:spcBef>
              <a:spcAft>
                <a:spcPts val="0"/>
              </a:spcAft>
              <a:buClrTx/>
              <a:buSzTx/>
              <a:buFont typeface="Arial"/>
              <a:buNone/>
              <a:tabLst/>
              <a:defRPr/>
            </a:pPr>
            <a:endParaRPr kumimoji="0" lang="en-US" sz="2400" b="1"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charset="0"/>
                <a:cs typeface="Arial"/>
              </a:rPr>
              <a:t>Using the body to harm or attempt harm toward others.</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a:cs typeface="Arial"/>
              </a:rPr>
              <a:t>When the consumer </a:t>
            </a:r>
            <a:r>
              <a:rPr lang="en-US">
                <a:latin typeface="Arial"/>
                <a:cs typeface="Arial"/>
              </a:rPr>
              <a:t>throws </a:t>
            </a:r>
            <a:r>
              <a:rPr kumimoji="0" lang="en-US" sz="2400" b="0" i="0" u="none" strike="noStrike" kern="1200" cap="none" spc="0" normalizeH="0" baseline="0" noProof="0">
                <a:ln>
                  <a:noFill/>
                </a:ln>
                <a:solidFill>
                  <a:srgbClr val="06038D"/>
                </a:solidFill>
                <a:effectLst/>
                <a:uLnTx/>
                <a:uFillTx/>
                <a:latin typeface="Arial"/>
                <a:cs typeface="Arial"/>
              </a:rPr>
              <a:t>items toward staff.</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a:cs typeface="Arial"/>
              </a:rPr>
              <a:t>??</a:t>
            </a:r>
            <a:endParaRPr kumimoji="0" lang="en-US" sz="2400" b="0" i="0" u="none" strike="noStrike" kern="1200" cap="none" spc="0" normalizeH="0" baseline="0" noProof="0">
              <a:ln>
                <a:noFill/>
              </a:ln>
              <a:solidFill>
                <a:srgbClr val="06038D"/>
              </a:solidFill>
              <a:effectLst/>
              <a:uLnTx/>
              <a:uFillTx/>
              <a:latin typeface="Arial" charset="0"/>
              <a:cs typeface="Arial" charset="0"/>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6476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679915" y="1495889"/>
            <a:ext cx="3880655" cy="4454463"/>
          </a:xfrm>
        </p:spPr>
        <p:txBody>
          <a:bodyPr vert="horz" lIns="91440" tIns="45720" rIns="91440" bIns="45720" rtlCol="0" anchor="t">
            <a:normAutofit/>
          </a:bodyPr>
          <a:lstStyle/>
          <a:p>
            <a:r>
              <a:rPr lang="en-US" b="1">
                <a:latin typeface="Arial"/>
                <a:cs typeface="Arial"/>
              </a:rPr>
              <a:t>Not quite... </a:t>
            </a:r>
          </a:p>
          <a:p>
            <a:endParaRPr lang="en-US" b="1">
              <a:latin typeface="Arial"/>
              <a:cs typeface="Arial"/>
            </a:endParaRPr>
          </a:p>
          <a:p>
            <a:r>
              <a:rPr lang="en-US">
                <a:cs typeface="Arial"/>
              </a:rPr>
              <a:t>Self-abuse</a:t>
            </a:r>
          </a:p>
          <a:p>
            <a:endParaRPr lang="en-US">
              <a:cs typeface="Arial"/>
            </a:endParaRPr>
          </a:p>
          <a:p>
            <a:endParaRPr lang="en-US">
              <a:cs typeface="Arial"/>
            </a:endParaRPr>
          </a:p>
          <a:p>
            <a:endParaRPr lang="en-US">
              <a:cs typeface="Arial"/>
            </a:endParaRPr>
          </a:p>
          <a:p>
            <a:endParaRPr lang="en-US">
              <a:cs typeface="Arial"/>
            </a:endParaRPr>
          </a:p>
          <a:p>
            <a:pPr marL="342900" indent="-342900">
              <a:buChar char="•"/>
            </a:pPr>
            <a:endParaRPr lang="en-US">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Examples: Self-Injurious Behaviors</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a:buNone/>
              <a:tabLst/>
              <a:defRPr/>
            </a:pPr>
            <a:r>
              <a:rPr kumimoji="0" lang="en-US" sz="2400" b="1" i="0" u="none" strike="noStrike" kern="1200" cap="none" spc="0" normalizeH="0" baseline="0" noProof="0">
                <a:ln>
                  <a:noFill/>
                </a:ln>
                <a:solidFill>
                  <a:srgbClr val="06038D"/>
                </a:solidFill>
                <a:effectLst/>
                <a:uLnTx/>
                <a:uFillTx/>
                <a:latin typeface="Arial"/>
                <a:cs typeface="Arial"/>
              </a:rPr>
              <a:t>That's it!</a:t>
            </a:r>
          </a:p>
          <a:p>
            <a:pPr marL="0" marR="0" lvl="0" indent="0" algn="l" defTabSz="914400" rtl="0" eaLnBrk="1" fontAlgn="auto" latinLnBrk="0" hangingPunct="1">
              <a:lnSpc>
                <a:spcPct val="100000"/>
              </a:lnSpc>
              <a:spcBef>
                <a:spcPts val="1000"/>
              </a:spcBef>
              <a:spcAft>
                <a:spcPts val="0"/>
              </a:spcAft>
              <a:buClrTx/>
              <a:buSzTx/>
              <a:buFont typeface="Arial"/>
              <a:buNone/>
              <a:tabLst/>
              <a:defRPr/>
            </a:pPr>
            <a:endParaRPr kumimoji="0" lang="en-US" sz="2400" b="1"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charset="0"/>
                <a:cs typeface="Arial"/>
              </a:rPr>
              <a:t>Harming or attempt harm the self by biting, hitting, slapping.</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227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679915" y="1495889"/>
            <a:ext cx="3880655" cy="4454463"/>
          </a:xfrm>
        </p:spPr>
        <p:txBody>
          <a:bodyPr vert="horz" lIns="91440" tIns="45720" rIns="91440" bIns="45720" rtlCol="0" anchor="t">
            <a:normAutofit/>
          </a:bodyPr>
          <a:lstStyle/>
          <a:p>
            <a:r>
              <a:rPr lang="en-US" b="1">
                <a:latin typeface="Arial"/>
                <a:cs typeface="Arial"/>
              </a:rPr>
              <a:t>Not quite... </a:t>
            </a:r>
          </a:p>
          <a:p>
            <a:endParaRPr lang="en-US" b="1">
              <a:latin typeface="Arial"/>
              <a:cs typeface="Arial"/>
            </a:endParaRPr>
          </a:p>
          <a:p>
            <a:r>
              <a:rPr lang="en-US">
                <a:cs typeface="Arial"/>
              </a:rPr>
              <a:t>Self-abuse</a:t>
            </a:r>
          </a:p>
          <a:p>
            <a:endParaRPr lang="en-US">
              <a:cs typeface="Arial"/>
            </a:endParaRPr>
          </a:p>
          <a:p>
            <a:endParaRPr lang="en-US">
              <a:cs typeface="Arial"/>
            </a:endParaRPr>
          </a:p>
          <a:p>
            <a:r>
              <a:rPr lang="en-US">
                <a:cs typeface="Arial"/>
              </a:rPr>
              <a:t>Self-mutilation</a:t>
            </a:r>
          </a:p>
          <a:p>
            <a:endParaRPr lang="en-US">
              <a:cs typeface="Arial"/>
            </a:endParaRPr>
          </a:p>
          <a:p>
            <a:endParaRPr lang="en-US">
              <a:cs typeface="Arial"/>
            </a:endParaRPr>
          </a:p>
          <a:p>
            <a:pPr marL="342900" indent="-342900">
              <a:buChar char="•"/>
            </a:pPr>
            <a:endParaRPr lang="en-US">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Examples: Self-Injurious Behaviors</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a:buNone/>
              <a:tabLst/>
              <a:defRPr/>
            </a:pPr>
            <a:r>
              <a:rPr kumimoji="0" lang="en-US" sz="2400" b="1" i="0" u="none" strike="noStrike" kern="1200" cap="none" spc="0" normalizeH="0" baseline="0" noProof="0">
                <a:ln>
                  <a:noFill/>
                </a:ln>
                <a:solidFill>
                  <a:srgbClr val="06038D"/>
                </a:solidFill>
                <a:effectLst/>
                <a:uLnTx/>
                <a:uFillTx/>
                <a:latin typeface="Arial"/>
                <a:cs typeface="Arial"/>
              </a:rPr>
              <a:t>That's it!</a:t>
            </a:r>
          </a:p>
          <a:p>
            <a:pPr marL="0" marR="0" lvl="0" indent="0" algn="l" defTabSz="914400" rtl="0" eaLnBrk="1" fontAlgn="auto" latinLnBrk="0" hangingPunct="1">
              <a:lnSpc>
                <a:spcPct val="100000"/>
              </a:lnSpc>
              <a:spcBef>
                <a:spcPts val="1000"/>
              </a:spcBef>
              <a:spcAft>
                <a:spcPts val="0"/>
              </a:spcAft>
              <a:buClrTx/>
              <a:buSzTx/>
              <a:buFont typeface="Arial"/>
              <a:buNone/>
              <a:tabLst/>
              <a:defRPr/>
            </a:pPr>
            <a:endParaRPr kumimoji="0" lang="en-US" sz="2400" b="1"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charset="0"/>
                <a:cs typeface="Arial"/>
              </a:rPr>
              <a:t>Harming or attempt harm the self by biting, hitting, slapping.</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a:cs typeface="Arial"/>
              </a:rPr>
              <a:t>Using sharps to cut or scratch arms.</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0131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679915" y="1495889"/>
            <a:ext cx="3880655" cy="4454463"/>
          </a:xfrm>
        </p:spPr>
        <p:txBody>
          <a:bodyPr vert="horz" lIns="91440" tIns="45720" rIns="91440" bIns="45720" rtlCol="0" anchor="t">
            <a:normAutofit/>
          </a:bodyPr>
          <a:lstStyle/>
          <a:p>
            <a:r>
              <a:rPr lang="en-US" b="1">
                <a:latin typeface="Arial"/>
                <a:cs typeface="Arial"/>
              </a:rPr>
              <a:t>Not quite... </a:t>
            </a:r>
          </a:p>
          <a:p>
            <a:endParaRPr lang="en-US" b="1">
              <a:latin typeface="Arial"/>
              <a:cs typeface="Arial"/>
            </a:endParaRPr>
          </a:p>
          <a:p>
            <a:r>
              <a:rPr lang="en-US">
                <a:cs typeface="Arial"/>
              </a:rPr>
              <a:t>Self-abuse</a:t>
            </a:r>
          </a:p>
          <a:p>
            <a:endParaRPr lang="en-US">
              <a:cs typeface="Arial"/>
            </a:endParaRPr>
          </a:p>
          <a:p>
            <a:endParaRPr lang="en-US">
              <a:cs typeface="Arial"/>
            </a:endParaRPr>
          </a:p>
          <a:p>
            <a:r>
              <a:rPr lang="en-US">
                <a:cs typeface="Arial"/>
              </a:rPr>
              <a:t>Self-mutilation</a:t>
            </a:r>
          </a:p>
          <a:p>
            <a:endParaRPr lang="en-US">
              <a:cs typeface="Arial"/>
            </a:endParaRPr>
          </a:p>
          <a:p>
            <a:r>
              <a:rPr lang="en-US">
                <a:cs typeface="Arial"/>
              </a:rPr>
              <a:t>Hurts self</a:t>
            </a:r>
          </a:p>
          <a:p>
            <a:endParaRPr lang="en-US">
              <a:cs typeface="Arial"/>
            </a:endParaRPr>
          </a:p>
          <a:p>
            <a:pPr marL="342900" indent="-342900">
              <a:buChar char="•"/>
            </a:pPr>
            <a:endParaRPr lang="en-US">
              <a:cs typeface="Arial"/>
            </a:endParaRPr>
          </a:p>
        </p:txBody>
      </p:sp>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Examples: Self-Injurious Behaviors</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a:buNone/>
              <a:tabLst/>
              <a:defRPr/>
            </a:pPr>
            <a:r>
              <a:rPr kumimoji="0" lang="en-US" sz="2400" b="1" i="0" u="none" strike="noStrike" kern="1200" cap="none" spc="0" normalizeH="0" baseline="0" noProof="0">
                <a:ln>
                  <a:noFill/>
                </a:ln>
                <a:solidFill>
                  <a:srgbClr val="06038D"/>
                </a:solidFill>
                <a:effectLst/>
                <a:uLnTx/>
                <a:uFillTx/>
                <a:latin typeface="Arial"/>
                <a:cs typeface="Arial"/>
              </a:rPr>
              <a:t>That's it!</a:t>
            </a:r>
          </a:p>
          <a:p>
            <a:pPr marL="0" marR="0" lvl="0" indent="0" algn="l" defTabSz="914400" rtl="0" eaLnBrk="1" fontAlgn="auto" latinLnBrk="0" hangingPunct="1">
              <a:lnSpc>
                <a:spcPct val="100000"/>
              </a:lnSpc>
              <a:spcBef>
                <a:spcPts val="1000"/>
              </a:spcBef>
              <a:spcAft>
                <a:spcPts val="0"/>
              </a:spcAft>
              <a:buClrTx/>
              <a:buSzTx/>
              <a:buFont typeface="Arial"/>
              <a:buNone/>
              <a:tabLst/>
              <a:defRPr/>
            </a:pPr>
            <a:endParaRPr kumimoji="0" lang="en-US" sz="2400" b="1"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charset="0"/>
                <a:cs typeface="Arial"/>
              </a:rPr>
              <a:t>Harming or attempt harm the self by biting, hitting, slapping.</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a:cs typeface="Arial"/>
              </a:rPr>
              <a:t>Using sharps to cut or scratch arms.</a:t>
            </a: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a:cs typeface="Arial"/>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r>
              <a:rPr kumimoji="0" lang="en-US" sz="2400" b="0" i="0" u="none" strike="noStrike" kern="1200" cap="none" spc="0" normalizeH="0" baseline="0" noProof="0">
                <a:ln>
                  <a:noFill/>
                </a:ln>
                <a:solidFill>
                  <a:srgbClr val="06038D"/>
                </a:solidFill>
                <a:effectLst/>
                <a:uLnTx/>
                <a:uFillTx/>
                <a:latin typeface="Arial"/>
                <a:cs typeface="Arial"/>
              </a:rPr>
              <a:t>??</a:t>
            </a:r>
            <a:endParaRPr kumimoji="0" lang="en-US" sz="2400" b="0" i="0" u="none" strike="noStrike" kern="1200" cap="none" spc="0" normalizeH="0" baseline="0" noProof="0">
              <a:ln>
                <a:noFill/>
              </a:ln>
              <a:solidFill>
                <a:srgbClr val="06038D"/>
              </a:solidFill>
              <a:effectLst/>
              <a:uLnTx/>
              <a:uFillTx/>
              <a:latin typeface="Arial" charset="0"/>
              <a:cs typeface="Arial" charset="0"/>
            </a:endParaRPr>
          </a:p>
          <a:p>
            <a:pPr marL="0" marR="0" lvl="0" indent="0" algn="ctr" defTabSz="914400" rtl="0" eaLnBrk="1" fontAlgn="auto" latinLnBrk="0" hangingPunct="1">
              <a:lnSpc>
                <a:spcPct val="100000"/>
              </a:lnSpc>
              <a:spcBef>
                <a:spcPts val="1000"/>
              </a:spcBef>
              <a:spcAft>
                <a:spcPts val="0"/>
              </a:spcAft>
              <a:buClrTx/>
              <a:buSzTx/>
              <a:buFont typeface="Arial"/>
              <a:buNone/>
              <a:tabLst/>
              <a:defRPr/>
            </a:pPr>
            <a:endParaRPr kumimoji="0" lang="en-US" sz="2400" b="0" i="0" u="none" strike="noStrike" kern="1200" cap="none" spc="0" normalizeH="0" baseline="0" noProof="0">
              <a:ln>
                <a:noFill/>
              </a:ln>
              <a:solidFill>
                <a:srgbClr val="06038D"/>
              </a:solidFill>
              <a:effectLst/>
              <a:uLnTx/>
              <a:uFillTx/>
              <a:latin typeface="Arial" charset="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6198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3B1D295-04BA-45A1-8917-A94120CA4024}"/>
              </a:ext>
            </a:extLst>
          </p:cNvPr>
          <p:cNvSpPr>
            <a:spLocks noGrp="1"/>
          </p:cNvSpPr>
          <p:nvPr>
            <p:ph sz="half" idx="1"/>
          </p:nvPr>
        </p:nvSpPr>
        <p:spPr/>
        <p:txBody>
          <a:bodyPr/>
          <a:lstStyle/>
          <a:p>
            <a:pPr fontAlgn="base"/>
            <a:endParaRPr lang="en-US"/>
          </a:p>
          <a:p>
            <a:pPr fontAlgn="base"/>
            <a:r>
              <a:rPr lang="en-US"/>
              <a:t>Modeling (behavior learned from others)​</a:t>
            </a:r>
          </a:p>
          <a:p>
            <a:pPr fontAlgn="base"/>
            <a:r>
              <a:rPr lang="en-US"/>
              <a:t>Regulatory (especially for those with sensory needs)​</a:t>
            </a:r>
          </a:p>
          <a:p>
            <a:pPr fontAlgn="base"/>
            <a:r>
              <a:rPr lang="en-US"/>
              <a:t>Maladaptive coping strategies​</a:t>
            </a:r>
          </a:p>
          <a:p>
            <a:pPr fontAlgn="base"/>
            <a:r>
              <a:rPr lang="en-US"/>
              <a:t>​</a:t>
            </a:r>
          </a:p>
          <a:p>
            <a:pPr fontAlgn="base"/>
            <a:r>
              <a:rPr lang="en-US"/>
              <a:t>Depending on what happens before and after a behavior occurs, the likelihood of that behavior occurring again can be increased or decreased.</a:t>
            </a:r>
          </a:p>
        </p:txBody>
      </p:sp>
      <p:sp>
        <p:nvSpPr>
          <p:cNvPr id="5" name="Content Placeholder 4">
            <a:extLst>
              <a:ext uri="{FF2B5EF4-FFF2-40B4-BE49-F238E27FC236}">
                <a16:creationId xmlns:a16="http://schemas.microsoft.com/office/drawing/2014/main" id="{FC44F081-676C-4B27-AE3E-892160CDE0E4}"/>
              </a:ext>
            </a:extLst>
          </p:cNvPr>
          <p:cNvSpPr>
            <a:spLocks noGrp="1"/>
          </p:cNvSpPr>
          <p:nvPr>
            <p:ph sz="half" idx="12"/>
          </p:nvPr>
        </p:nvSpPr>
        <p:spPr>
          <a:xfrm>
            <a:off x="711200" y="582080"/>
            <a:ext cx="9484360" cy="446620"/>
          </a:xfrm>
        </p:spPr>
        <p:txBody>
          <a:bodyPr/>
          <a:lstStyle/>
          <a:p>
            <a:r>
              <a:rPr lang="en-US"/>
              <a:t>The Development of “Problem” Behaviors</a:t>
            </a:r>
          </a:p>
        </p:txBody>
      </p:sp>
    </p:spTree>
    <p:extLst>
      <p:ext uri="{BB962C8B-B14F-4D97-AF65-F5344CB8AC3E}">
        <p14:creationId xmlns:p14="http://schemas.microsoft.com/office/powerpoint/2010/main" val="3392588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7F8A8F5E-010B-43A4-9A40-6A285763CE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6828" b="6828"/>
          <a:stretch>
            <a:fillRect/>
          </a:stretch>
        </p:blipFill>
        <p:spPr>
          <a:xfrm>
            <a:off x="711200" y="1236663"/>
            <a:ext cx="10718800" cy="4627562"/>
          </a:xfrm>
          <a:prstGeom prst="rect">
            <a:avLst/>
          </a:prstGeom>
        </p:spPr>
      </p:pic>
    </p:spTree>
    <p:extLst>
      <p:ext uri="{BB962C8B-B14F-4D97-AF65-F5344CB8AC3E}">
        <p14:creationId xmlns:p14="http://schemas.microsoft.com/office/powerpoint/2010/main" val="2294368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F061775-9F92-4506-AAE2-E46DE7D62F86}"/>
              </a:ext>
            </a:extLst>
          </p:cNvPr>
          <p:cNvSpPr>
            <a:spLocks noGrp="1"/>
          </p:cNvSpPr>
          <p:nvPr>
            <p:ph sz="half" idx="1"/>
          </p:nvPr>
        </p:nvSpPr>
        <p:spPr>
          <a:xfrm>
            <a:off x="6400799" y="1327218"/>
            <a:ext cx="5372100" cy="4203561"/>
          </a:xfrm>
        </p:spPr>
        <p:txBody>
          <a:bodyPr vert="horz" lIns="91440" tIns="45720" rIns="91440" bIns="45720" rtlCol="0" anchor="t">
            <a:normAutofit/>
          </a:bodyPr>
          <a:lstStyle/>
          <a:p>
            <a:r>
              <a:rPr lang="en-US" dirty="0">
                <a:latin typeface="Arial"/>
                <a:cs typeface="Arial"/>
              </a:rPr>
              <a:t>Consequences: </a:t>
            </a:r>
            <a:r>
              <a:rPr lang="en-US" sz="1800" dirty="0">
                <a:latin typeface="Arial"/>
                <a:cs typeface="Arial"/>
              </a:rPr>
              <a:t>Occurs as a response to the behavior.</a:t>
            </a:r>
            <a:endParaRPr lang="en-US" dirty="0">
              <a:latin typeface="Arial"/>
              <a:cs typeface="Arial"/>
            </a:endParaRPr>
          </a:p>
          <a:p>
            <a:endParaRPr lang="en-US" sz="1800" dirty="0"/>
          </a:p>
          <a:p>
            <a:r>
              <a:rPr lang="en-US" sz="1800">
                <a:latin typeface="Arial"/>
                <a:cs typeface="Arial"/>
              </a:rPr>
              <a:t>Environmental (elopes from environment or expresses need for space)</a:t>
            </a:r>
          </a:p>
          <a:p>
            <a:endParaRPr lang="en-US" sz="1800" dirty="0"/>
          </a:p>
          <a:p>
            <a:r>
              <a:rPr lang="en-US" sz="1800">
                <a:latin typeface="Arial"/>
                <a:cs typeface="Arial"/>
              </a:rPr>
              <a:t>Situational (stops doing unwanted task or praised for doing difficult things)</a:t>
            </a:r>
          </a:p>
          <a:p>
            <a:endParaRPr lang="en-US" sz="1800" dirty="0"/>
          </a:p>
          <a:p>
            <a:r>
              <a:rPr lang="en-US" sz="1800">
                <a:latin typeface="Arial"/>
                <a:cs typeface="Arial"/>
              </a:rPr>
              <a:t>Internal (yelling at others when mad or use a coping strategy)</a:t>
            </a:r>
          </a:p>
        </p:txBody>
      </p:sp>
      <p:sp>
        <p:nvSpPr>
          <p:cNvPr id="5" name="Content Placeholder 4">
            <a:extLst>
              <a:ext uri="{FF2B5EF4-FFF2-40B4-BE49-F238E27FC236}">
                <a16:creationId xmlns:a16="http://schemas.microsoft.com/office/drawing/2014/main" id="{4CBC8910-792E-4CC0-AB97-6D5D299BB2AE}"/>
              </a:ext>
            </a:extLst>
          </p:cNvPr>
          <p:cNvSpPr>
            <a:spLocks noGrp="1"/>
          </p:cNvSpPr>
          <p:nvPr>
            <p:ph sz="half" idx="12"/>
          </p:nvPr>
        </p:nvSpPr>
        <p:spPr/>
        <p:txBody>
          <a:bodyPr/>
          <a:lstStyle/>
          <a:p>
            <a:r>
              <a:rPr lang="en-US"/>
              <a:t>Before and After</a:t>
            </a:r>
          </a:p>
        </p:txBody>
      </p:sp>
      <p:sp>
        <p:nvSpPr>
          <p:cNvPr id="7" name="Content Placeholder 3">
            <a:extLst>
              <a:ext uri="{FF2B5EF4-FFF2-40B4-BE49-F238E27FC236}">
                <a16:creationId xmlns:a16="http://schemas.microsoft.com/office/drawing/2014/main" id="{780D67A9-554A-4A79-B5E5-415925F896D8}"/>
              </a:ext>
            </a:extLst>
          </p:cNvPr>
          <p:cNvSpPr txBox="1">
            <a:spLocks/>
          </p:cNvSpPr>
          <p:nvPr/>
        </p:nvSpPr>
        <p:spPr>
          <a:xfrm>
            <a:off x="711200" y="1327217"/>
            <a:ext cx="5372100" cy="4203561"/>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latin typeface="Arial"/>
                <a:cs typeface="Arial"/>
              </a:rPr>
              <a:t>Antecedents: </a:t>
            </a:r>
            <a:r>
              <a:rPr lang="en-US" sz="1800" dirty="0">
                <a:latin typeface="Arial"/>
                <a:cs typeface="Arial"/>
              </a:rPr>
              <a:t>Occurs before the target behavior. </a:t>
            </a:r>
            <a:endParaRPr lang="en-US" dirty="0"/>
          </a:p>
          <a:p>
            <a:endParaRPr lang="en-US" sz="1800" dirty="0"/>
          </a:p>
          <a:p>
            <a:r>
              <a:rPr lang="en-US" sz="1800" dirty="0"/>
              <a:t>Environmental (noise or activity level)</a:t>
            </a:r>
          </a:p>
          <a:p>
            <a:endParaRPr lang="en-US" sz="1800" dirty="0"/>
          </a:p>
          <a:p>
            <a:r>
              <a:rPr lang="en-US" sz="1800" dirty="0"/>
              <a:t>Situational (housemate returns home, or time for the consumer to do laundry)</a:t>
            </a:r>
          </a:p>
          <a:p>
            <a:endParaRPr lang="en-US" sz="1800" dirty="0"/>
          </a:p>
          <a:p>
            <a:r>
              <a:rPr lang="en-US" sz="1800" dirty="0"/>
              <a:t>Internal (negative emotions, physical or medical needs)</a:t>
            </a:r>
          </a:p>
          <a:p>
            <a:endParaRPr lang="en-US" dirty="0"/>
          </a:p>
        </p:txBody>
      </p:sp>
    </p:spTree>
    <p:extLst>
      <p:ext uri="{BB962C8B-B14F-4D97-AF65-F5344CB8AC3E}">
        <p14:creationId xmlns:p14="http://schemas.microsoft.com/office/powerpoint/2010/main" val="4077666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0018F19-CEA8-4BBE-A111-2A09E8791ABA}"/>
              </a:ext>
            </a:extLst>
          </p:cNvPr>
          <p:cNvSpPr>
            <a:spLocks noGrp="1"/>
          </p:cNvSpPr>
          <p:nvPr>
            <p:ph sz="half" idx="1"/>
          </p:nvPr>
        </p:nvSpPr>
        <p:spPr/>
        <p:txBody>
          <a:bodyPr vert="horz" lIns="91440" tIns="45720" rIns="91440" bIns="45720" rtlCol="0" anchor="t">
            <a:normAutofit fontScale="85000" lnSpcReduction="20000"/>
          </a:bodyPr>
          <a:lstStyle/>
          <a:p>
            <a:endParaRPr lang="en-US" dirty="0"/>
          </a:p>
          <a:p>
            <a:pPr marL="342900" indent="-342900">
              <a:buChar char="•"/>
            </a:pPr>
            <a:r>
              <a:rPr lang="en-US" dirty="0"/>
              <a:t>History of trauma</a:t>
            </a:r>
          </a:p>
          <a:p>
            <a:pPr marL="342900" indent="-342900">
              <a:buChar char="•"/>
            </a:pPr>
            <a:r>
              <a:rPr lang="en-US" dirty="0"/>
              <a:t>Co-occurring medical conditions</a:t>
            </a:r>
          </a:p>
          <a:p>
            <a:pPr marL="342900" indent="-342900">
              <a:buChar char="•"/>
            </a:pPr>
            <a:r>
              <a:rPr lang="en-US" dirty="0"/>
              <a:t>Environmental factors</a:t>
            </a:r>
          </a:p>
          <a:p>
            <a:pPr marL="342900" indent="-342900">
              <a:buChar char="•"/>
            </a:pPr>
            <a:r>
              <a:rPr lang="en-US" dirty="0"/>
              <a:t>Communication abilities</a:t>
            </a:r>
          </a:p>
          <a:p>
            <a:pPr marL="342900" indent="-342900">
              <a:buChar char="•"/>
            </a:pPr>
            <a:r>
              <a:rPr lang="en-US" dirty="0"/>
              <a:t>Shame / stigma</a:t>
            </a:r>
          </a:p>
          <a:p>
            <a:pPr marL="342900" indent="-342900">
              <a:buChar char="•"/>
            </a:pPr>
            <a:r>
              <a:rPr lang="fr-FR" dirty="0"/>
              <a:t>Signifiant social influences </a:t>
            </a:r>
          </a:p>
          <a:p>
            <a:pPr marL="342900" indent="-342900">
              <a:buChar char="•"/>
            </a:pPr>
            <a:r>
              <a:rPr lang="fr-FR" dirty="0" err="1"/>
              <a:t>Impulsivity</a:t>
            </a:r>
            <a:endParaRPr lang="fr-FR" dirty="0"/>
          </a:p>
          <a:p>
            <a:pPr marL="342900" indent="-342900">
              <a:buChar char="•"/>
            </a:pPr>
            <a:r>
              <a:rPr lang="fr-FR" dirty="0" err="1"/>
              <a:t>Processing</a:t>
            </a:r>
            <a:r>
              <a:rPr lang="fr-FR" dirty="0"/>
              <a:t> grief or stress</a:t>
            </a:r>
          </a:p>
          <a:p>
            <a:pPr marL="342900" indent="-342900">
              <a:buChar char="•"/>
            </a:pPr>
            <a:r>
              <a:rPr lang="en-US" dirty="0">
                <a:latin typeface="Arial"/>
                <a:cs typeface="Arial"/>
              </a:rPr>
              <a:t>Limited problem-solving skills or emotional regulation abilities</a:t>
            </a:r>
          </a:p>
          <a:p>
            <a:pPr marL="342900" indent="-342900">
              <a:buChar char="•"/>
            </a:pPr>
            <a:r>
              <a:rPr lang="en-US" dirty="0"/>
              <a:t>???</a:t>
            </a:r>
          </a:p>
          <a:p>
            <a:endParaRPr lang="en-US" dirty="0"/>
          </a:p>
        </p:txBody>
      </p:sp>
      <p:sp>
        <p:nvSpPr>
          <p:cNvPr id="3" name="Content Placeholder 2">
            <a:extLst>
              <a:ext uri="{FF2B5EF4-FFF2-40B4-BE49-F238E27FC236}">
                <a16:creationId xmlns:a16="http://schemas.microsoft.com/office/drawing/2014/main" id="{22B0C83E-0E8A-46BC-B059-0DEEEE530A37}"/>
              </a:ext>
            </a:extLst>
          </p:cNvPr>
          <p:cNvSpPr>
            <a:spLocks noGrp="1"/>
          </p:cNvSpPr>
          <p:nvPr>
            <p:ph sz="half" idx="12"/>
          </p:nvPr>
        </p:nvSpPr>
        <p:spPr>
          <a:xfrm>
            <a:off x="711200" y="582080"/>
            <a:ext cx="7975600" cy="469480"/>
          </a:xfrm>
        </p:spPr>
        <p:txBody>
          <a:bodyPr/>
          <a:lstStyle/>
          <a:p>
            <a:r>
              <a:rPr lang="en-US"/>
              <a:t>Other Influences on Target Behaviors</a:t>
            </a:r>
          </a:p>
        </p:txBody>
      </p:sp>
    </p:spTree>
    <p:extLst>
      <p:ext uri="{BB962C8B-B14F-4D97-AF65-F5344CB8AC3E}">
        <p14:creationId xmlns:p14="http://schemas.microsoft.com/office/powerpoint/2010/main" val="1644339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34C5BAB-C7BB-44AD-8127-DB51BF2BB415}"/>
              </a:ext>
            </a:extLst>
          </p:cNvPr>
          <p:cNvSpPr>
            <a:spLocks noGrp="1"/>
          </p:cNvSpPr>
          <p:nvPr>
            <p:ph sz="half" idx="12"/>
          </p:nvPr>
        </p:nvSpPr>
        <p:spPr>
          <a:xfrm>
            <a:off x="711199" y="582080"/>
            <a:ext cx="10732117" cy="5064118"/>
          </a:xfrm>
        </p:spPr>
        <p:txBody>
          <a:bodyPr anchor="ctr"/>
          <a:lstStyle/>
          <a:p>
            <a:pPr algn="ctr"/>
            <a:r>
              <a:rPr lang="en-US" sz="4400" dirty="0"/>
              <a:t>What are some other factors that could impact behaviors and functioning?</a:t>
            </a:r>
          </a:p>
        </p:txBody>
      </p:sp>
    </p:spTree>
    <p:extLst>
      <p:ext uri="{BB962C8B-B14F-4D97-AF65-F5344CB8AC3E}">
        <p14:creationId xmlns:p14="http://schemas.microsoft.com/office/powerpoint/2010/main" val="2870710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p:txBody>
          <a:bodyPr vert="horz" lIns="91440" tIns="45720" rIns="91440" bIns="45720" rtlCol="0" anchor="t">
            <a:normAutofit/>
          </a:bodyPr>
          <a:lstStyle/>
          <a:p>
            <a:pPr algn="ctr"/>
            <a:endParaRPr lang="en-US" sz="4000" dirty="0">
              <a:cs typeface="Arial"/>
            </a:endParaRPr>
          </a:p>
          <a:p>
            <a:pPr algn="ctr"/>
            <a:r>
              <a:rPr lang="en-US" sz="4000" dirty="0">
                <a:solidFill>
                  <a:schemeClr val="bg1"/>
                </a:solidFill>
                <a:cs typeface="Arial"/>
              </a:rPr>
              <a:t>What need is being met by this behavior?</a:t>
            </a:r>
          </a:p>
          <a:p>
            <a:pPr algn="ctr"/>
            <a:endParaRPr lang="en-US" sz="4000" dirty="0">
              <a:solidFill>
                <a:schemeClr val="bg1"/>
              </a:solidFill>
              <a:cs typeface="Arial"/>
            </a:endParaRPr>
          </a:p>
          <a:p>
            <a:pPr algn="ctr"/>
            <a:r>
              <a:rPr lang="en-US" sz="4000" dirty="0">
                <a:solidFill>
                  <a:schemeClr val="bg1"/>
                </a:solidFill>
                <a:cs typeface="Arial"/>
              </a:rPr>
              <a:t>How can that need be met in a safer way?</a:t>
            </a:r>
          </a:p>
        </p:txBody>
      </p:sp>
      <p:sp>
        <p:nvSpPr>
          <p:cNvPr id="4" name="Content Placeholder 3">
            <a:extLst>
              <a:ext uri="{FF2B5EF4-FFF2-40B4-BE49-F238E27FC236}">
                <a16:creationId xmlns:a16="http://schemas.microsoft.com/office/drawing/2014/main" id="{2A1D3253-CF52-46A2-BCAD-3B678A8597DC}"/>
              </a:ext>
            </a:extLst>
          </p:cNvPr>
          <p:cNvSpPr>
            <a:spLocks noGrp="1"/>
          </p:cNvSpPr>
          <p:nvPr>
            <p:ph sz="half" idx="12"/>
          </p:nvPr>
        </p:nvSpPr>
        <p:spPr>
          <a:xfrm>
            <a:off x="711199" y="582080"/>
            <a:ext cx="7902713" cy="436909"/>
          </a:xfrm>
        </p:spPr>
        <p:txBody>
          <a:bodyPr/>
          <a:lstStyle/>
          <a:p>
            <a:r>
              <a:rPr lang="en-US" dirty="0">
                <a:solidFill>
                  <a:schemeClr val="bg1"/>
                </a:solidFill>
              </a:rPr>
              <a:t>Goals of Positive Behavior Supports</a:t>
            </a: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2821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0693BA-8978-4A35-8BA7-0D5AD1758064}"/>
              </a:ext>
            </a:extLst>
          </p:cNvPr>
          <p:cNvSpPr>
            <a:spLocks noGrp="1"/>
          </p:cNvSpPr>
          <p:nvPr>
            <p:ph sz="half" idx="1"/>
          </p:nvPr>
        </p:nvSpPr>
        <p:spPr>
          <a:xfrm>
            <a:off x="709523" y="1257439"/>
            <a:ext cx="10860177" cy="4706768"/>
          </a:xfrm>
        </p:spPr>
        <p:txBody>
          <a:bodyPr vert="horz" lIns="91440" tIns="45720" rIns="91440" bIns="45720" rtlCol="0" anchor="t">
            <a:normAutofit/>
          </a:bodyPr>
          <a:lstStyle/>
          <a:p>
            <a:r>
              <a:rPr lang="en-US" dirty="0">
                <a:latin typeface="Arial"/>
                <a:cs typeface="Arial"/>
              </a:rPr>
              <a:t>A behavior's function is the reason a behavior continues. </a:t>
            </a:r>
            <a:endParaRPr lang="en-US" dirty="0"/>
          </a:p>
          <a:p>
            <a:endParaRPr lang="en-US" dirty="0"/>
          </a:p>
          <a:p>
            <a:pPr lvl="1"/>
            <a:r>
              <a:rPr lang="en-US" sz="2400" dirty="0">
                <a:latin typeface="Arial"/>
                <a:cs typeface="Arial"/>
              </a:rPr>
              <a:t>Escape – avoiding something undesirable</a:t>
            </a:r>
          </a:p>
          <a:p>
            <a:pPr lvl="1"/>
            <a:r>
              <a:rPr lang="en-US" sz="2400" dirty="0">
                <a:latin typeface="Arial"/>
                <a:cs typeface="Arial"/>
              </a:rPr>
              <a:t>Attention – gaining social engagement or connection </a:t>
            </a:r>
          </a:p>
          <a:p>
            <a:pPr lvl="1"/>
            <a:r>
              <a:rPr lang="en-US" sz="2400" dirty="0">
                <a:latin typeface="Arial"/>
                <a:cs typeface="Arial"/>
              </a:rPr>
              <a:t>Access – gaining access to something desirable</a:t>
            </a:r>
          </a:p>
          <a:p>
            <a:pPr lvl="1"/>
            <a:r>
              <a:rPr lang="en-US" sz="2400" dirty="0">
                <a:latin typeface="Arial"/>
                <a:cs typeface="Arial"/>
              </a:rPr>
              <a:t>Sensory – it feels good or removes unpleasant feelings</a:t>
            </a:r>
            <a:endParaRPr lang="en-US" sz="2400" dirty="0"/>
          </a:p>
          <a:p>
            <a:endParaRPr lang="en-US" dirty="0">
              <a:latin typeface="Arial"/>
              <a:cs typeface="Arial"/>
            </a:endParaRPr>
          </a:p>
          <a:p>
            <a:r>
              <a:rPr lang="en-US" dirty="0">
                <a:latin typeface="Arial"/>
                <a:cs typeface="Arial"/>
              </a:rPr>
              <a:t>When a behavior no longer works to serve the function (or when the behavior is no longer reinforced), that behavior will stop and a new behavior will take it's place.</a:t>
            </a:r>
          </a:p>
        </p:txBody>
      </p:sp>
      <p:sp>
        <p:nvSpPr>
          <p:cNvPr id="3" name="Content Placeholder 2">
            <a:extLst>
              <a:ext uri="{FF2B5EF4-FFF2-40B4-BE49-F238E27FC236}">
                <a16:creationId xmlns:a16="http://schemas.microsoft.com/office/drawing/2014/main" id="{83EB3FCA-ABD6-4E83-A416-DD36EE259196}"/>
              </a:ext>
            </a:extLst>
          </p:cNvPr>
          <p:cNvSpPr>
            <a:spLocks noGrp="1"/>
          </p:cNvSpPr>
          <p:nvPr>
            <p:ph sz="half" idx="12"/>
          </p:nvPr>
        </p:nvSpPr>
        <p:spPr/>
        <p:txBody>
          <a:bodyPr vert="horz" lIns="91440" tIns="45720" rIns="91440" bIns="45720" rtlCol="0" anchor="t">
            <a:noAutofit/>
          </a:bodyPr>
          <a:lstStyle/>
          <a:p>
            <a:r>
              <a:rPr lang="en-US">
                <a:latin typeface="Arial"/>
                <a:cs typeface="Arial"/>
              </a:rPr>
              <a:t>Common Functions of Behavior</a:t>
            </a:r>
            <a:endParaRPr lang="en-US"/>
          </a:p>
        </p:txBody>
      </p:sp>
    </p:spTree>
    <p:extLst>
      <p:ext uri="{BB962C8B-B14F-4D97-AF65-F5344CB8AC3E}">
        <p14:creationId xmlns:p14="http://schemas.microsoft.com/office/powerpoint/2010/main" val="128456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DD61F2-0F29-5F45-F147-FC8F1655DDCA}"/>
              </a:ext>
            </a:extLst>
          </p:cNvPr>
          <p:cNvSpPr>
            <a:spLocks noGrp="1"/>
          </p:cNvSpPr>
          <p:nvPr>
            <p:ph sz="half" idx="1"/>
          </p:nvPr>
        </p:nvSpPr>
        <p:spPr>
          <a:xfrm>
            <a:off x="700791" y="649357"/>
            <a:ext cx="10749094" cy="5300996"/>
          </a:xfrm>
        </p:spPr>
        <p:txBody>
          <a:bodyPr vert="horz" lIns="91440" tIns="45720" rIns="91440" bIns="45720" rtlCol="0" anchor="t">
            <a:normAutofit/>
          </a:bodyPr>
          <a:lstStyle/>
          <a:p>
            <a:r>
              <a:rPr lang="en-US" dirty="0">
                <a:solidFill>
                  <a:schemeClr val="bg1"/>
                </a:solidFill>
                <a:latin typeface="Arial"/>
                <a:cs typeface="Arial"/>
              </a:rPr>
              <a:t>Different behaviors can serve the same function.</a:t>
            </a:r>
          </a:p>
          <a:p>
            <a:endParaRPr lang="en-US" dirty="0">
              <a:solidFill>
                <a:schemeClr val="bg1"/>
              </a:solidFill>
              <a:latin typeface="Arial"/>
              <a:cs typeface="Arial"/>
            </a:endParaRPr>
          </a:p>
          <a:p>
            <a:endParaRPr lang="en-US" dirty="0">
              <a:solidFill>
                <a:schemeClr val="bg1"/>
              </a:solidFill>
              <a:latin typeface="Arial"/>
              <a:cs typeface="Arial"/>
            </a:endParaRPr>
          </a:p>
          <a:p>
            <a:endParaRPr lang="en-US" dirty="0">
              <a:solidFill>
                <a:schemeClr val="bg1"/>
              </a:solidFill>
              <a:cs typeface="Arial"/>
            </a:endParaRPr>
          </a:p>
          <a:p>
            <a:endParaRPr lang="en-US" dirty="0">
              <a:solidFill>
                <a:schemeClr val="bg1"/>
              </a:solidFill>
              <a:latin typeface="Arial"/>
              <a:cs typeface="Arial"/>
            </a:endParaRPr>
          </a:p>
          <a:p>
            <a:endParaRPr lang="en-US" dirty="0">
              <a:solidFill>
                <a:schemeClr val="bg1"/>
              </a:solidFill>
              <a:latin typeface="Arial"/>
              <a:cs typeface="Arial"/>
            </a:endParaRPr>
          </a:p>
          <a:p>
            <a:r>
              <a:rPr lang="en-US" dirty="0">
                <a:solidFill>
                  <a:schemeClr val="bg1"/>
                </a:solidFill>
                <a:latin typeface="Arial"/>
                <a:cs typeface="Arial"/>
              </a:rPr>
              <a:t>The same behavior can serve different functions.</a:t>
            </a:r>
            <a:endParaRPr lang="en-US" dirty="0">
              <a:solidFill>
                <a:schemeClr val="bg1"/>
              </a:solidFill>
              <a:cs typeface="Aria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1380BB47-EC57-4610-8FA8-204641EA99BF}"/>
              </a:ext>
            </a:extLst>
          </p:cNvPr>
          <p:cNvGraphicFramePr>
            <a:graphicFrameLocks noGrp="1"/>
          </p:cNvGraphicFramePr>
          <p:nvPr>
            <p:extLst>
              <p:ext uri="{D42A27DB-BD31-4B8C-83A1-F6EECF244321}">
                <p14:modId xmlns:p14="http://schemas.microsoft.com/office/powerpoint/2010/main" val="896075613"/>
              </p:ext>
            </p:extLst>
          </p:nvPr>
        </p:nvGraphicFramePr>
        <p:xfrm>
          <a:off x="835329" y="1166050"/>
          <a:ext cx="7566550" cy="1854200"/>
        </p:xfrm>
        <a:graphic>
          <a:graphicData uri="http://schemas.openxmlformats.org/drawingml/2006/table">
            <a:tbl>
              <a:tblPr firstRow="1" bandRow="1">
                <a:tableStyleId>{7DF18680-E054-41AD-8BC1-D1AEF772440D}</a:tableStyleId>
              </a:tblPr>
              <a:tblGrid>
                <a:gridCol w="3783275">
                  <a:extLst>
                    <a:ext uri="{9D8B030D-6E8A-4147-A177-3AD203B41FA5}">
                      <a16:colId xmlns:a16="http://schemas.microsoft.com/office/drawing/2014/main" val="4169470519"/>
                    </a:ext>
                  </a:extLst>
                </a:gridCol>
                <a:gridCol w="3783275">
                  <a:extLst>
                    <a:ext uri="{9D8B030D-6E8A-4147-A177-3AD203B41FA5}">
                      <a16:colId xmlns:a16="http://schemas.microsoft.com/office/drawing/2014/main" val="687252618"/>
                    </a:ext>
                  </a:extLst>
                </a:gridCol>
              </a:tblGrid>
              <a:tr h="370840">
                <a:tc>
                  <a:txBody>
                    <a:bodyPr/>
                    <a:lstStyle/>
                    <a:p>
                      <a:r>
                        <a:rPr lang="en-US" dirty="0">
                          <a:latin typeface="Arial" panose="020B0604020202020204" pitchFamily="34" charset="0"/>
                          <a:cs typeface="Arial" panose="020B0604020202020204" pitchFamily="34" charset="0"/>
                        </a:rPr>
                        <a:t>Form of Behavior</a:t>
                      </a:r>
                    </a:p>
                  </a:txBody>
                  <a:tcPr/>
                </a:tc>
                <a:tc>
                  <a:txBody>
                    <a:bodyPr/>
                    <a:lstStyle/>
                    <a:p>
                      <a:r>
                        <a:rPr lang="en-US" dirty="0">
                          <a:latin typeface="Arial" panose="020B0604020202020204" pitchFamily="34" charset="0"/>
                          <a:cs typeface="Arial" panose="020B0604020202020204" pitchFamily="34" charset="0"/>
                        </a:rPr>
                        <a:t>Function</a:t>
                      </a:r>
                    </a:p>
                  </a:txBody>
                  <a:tcPr/>
                </a:tc>
                <a:extLst>
                  <a:ext uri="{0D108BD9-81ED-4DB2-BD59-A6C34878D82A}">
                    <a16:rowId xmlns:a16="http://schemas.microsoft.com/office/drawing/2014/main" val="2799025921"/>
                  </a:ext>
                </a:extLst>
              </a:tr>
              <a:tr h="370840">
                <a:tc>
                  <a:txBody>
                    <a:bodyPr/>
                    <a:lstStyle/>
                    <a:p>
                      <a:r>
                        <a:rPr lang="en-US" dirty="0">
                          <a:latin typeface="Arial" panose="020B0604020202020204" pitchFamily="34" charset="0"/>
                          <a:cs typeface="Arial" panose="020B0604020202020204" pitchFamily="34" charset="0"/>
                        </a:rPr>
                        <a:t>Aggression</a:t>
                      </a:r>
                    </a:p>
                  </a:txBody>
                  <a:tcPr/>
                </a:tc>
                <a:tc>
                  <a:txBody>
                    <a:bodyPr/>
                    <a:lstStyle/>
                    <a:p>
                      <a:r>
                        <a:rPr lang="en-US" dirty="0">
                          <a:latin typeface="Arial" panose="020B0604020202020204" pitchFamily="34" charset="0"/>
                          <a:cs typeface="Arial" panose="020B0604020202020204" pitchFamily="34" charset="0"/>
                        </a:rPr>
                        <a:t>Escape a demand</a:t>
                      </a:r>
                    </a:p>
                  </a:txBody>
                  <a:tcPr/>
                </a:tc>
                <a:extLst>
                  <a:ext uri="{0D108BD9-81ED-4DB2-BD59-A6C34878D82A}">
                    <a16:rowId xmlns:a16="http://schemas.microsoft.com/office/drawing/2014/main" val="1972105422"/>
                  </a:ext>
                </a:extLst>
              </a:tr>
              <a:tr h="370840">
                <a:tc>
                  <a:txBody>
                    <a:bodyPr/>
                    <a:lstStyle/>
                    <a:p>
                      <a:r>
                        <a:rPr lang="en-US" dirty="0">
                          <a:latin typeface="Arial" panose="020B0604020202020204" pitchFamily="34" charset="0"/>
                          <a:cs typeface="Arial" panose="020B0604020202020204" pitchFamily="34" charset="0"/>
                        </a:rPr>
                        <a:t>Running away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Escape a demand</a:t>
                      </a:r>
                    </a:p>
                  </a:txBody>
                  <a:tcPr/>
                </a:tc>
                <a:extLst>
                  <a:ext uri="{0D108BD9-81ED-4DB2-BD59-A6C34878D82A}">
                    <a16:rowId xmlns:a16="http://schemas.microsoft.com/office/drawing/2014/main" val="3226371268"/>
                  </a:ext>
                </a:extLst>
              </a:tr>
              <a:tr h="370840">
                <a:tc>
                  <a:txBody>
                    <a:bodyPr/>
                    <a:lstStyle/>
                    <a:p>
                      <a:r>
                        <a:rPr lang="en-US" dirty="0">
                          <a:latin typeface="Arial" panose="020B0604020202020204" pitchFamily="34" charset="0"/>
                          <a:cs typeface="Arial" panose="020B0604020202020204" pitchFamily="34" charset="0"/>
                        </a:rPr>
                        <a:t>Talking back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Escape a demand</a:t>
                      </a:r>
                    </a:p>
                  </a:txBody>
                  <a:tcPr/>
                </a:tc>
                <a:extLst>
                  <a:ext uri="{0D108BD9-81ED-4DB2-BD59-A6C34878D82A}">
                    <a16:rowId xmlns:a16="http://schemas.microsoft.com/office/drawing/2014/main" val="3119841386"/>
                  </a:ext>
                </a:extLst>
              </a:tr>
              <a:tr h="370840">
                <a:tc>
                  <a:txBody>
                    <a:bodyPr/>
                    <a:lstStyle/>
                    <a:p>
                      <a:r>
                        <a:rPr lang="en-US" dirty="0">
                          <a:latin typeface="Arial" panose="020B0604020202020204" pitchFamily="34" charset="0"/>
                          <a:cs typeface="Arial" panose="020B0604020202020204" pitchFamily="34" charset="0"/>
                        </a:rPr>
                        <a:t>Self-injurious behavior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Escape a demand</a:t>
                      </a:r>
                    </a:p>
                  </a:txBody>
                  <a:tcPr/>
                </a:tc>
                <a:extLst>
                  <a:ext uri="{0D108BD9-81ED-4DB2-BD59-A6C34878D82A}">
                    <a16:rowId xmlns:a16="http://schemas.microsoft.com/office/drawing/2014/main" val="3808743493"/>
                  </a:ext>
                </a:extLst>
              </a:tr>
            </a:tbl>
          </a:graphicData>
        </a:graphic>
      </p:graphicFrame>
      <p:graphicFrame>
        <p:nvGraphicFramePr>
          <p:cNvPr id="7" name="Table 6">
            <a:extLst>
              <a:ext uri="{FF2B5EF4-FFF2-40B4-BE49-F238E27FC236}">
                <a16:creationId xmlns:a16="http://schemas.microsoft.com/office/drawing/2014/main" id="{5697FF51-CCC4-4EDE-9E49-DEFF16131AA1}"/>
              </a:ext>
            </a:extLst>
          </p:cNvPr>
          <p:cNvGraphicFramePr>
            <a:graphicFrameLocks noGrp="1"/>
          </p:cNvGraphicFramePr>
          <p:nvPr>
            <p:extLst>
              <p:ext uri="{D42A27DB-BD31-4B8C-83A1-F6EECF244321}">
                <p14:modId xmlns:p14="http://schemas.microsoft.com/office/powerpoint/2010/main" val="4017860122"/>
              </p:ext>
            </p:extLst>
          </p:nvPr>
        </p:nvGraphicFramePr>
        <p:xfrm>
          <a:off x="835329" y="4121553"/>
          <a:ext cx="7672568" cy="1828800"/>
        </p:xfrm>
        <a:graphic>
          <a:graphicData uri="http://schemas.openxmlformats.org/drawingml/2006/table">
            <a:tbl>
              <a:tblPr firstRow="1" bandRow="1">
                <a:tableStyleId>{7DF18680-E054-41AD-8BC1-D1AEF772440D}</a:tableStyleId>
              </a:tblPr>
              <a:tblGrid>
                <a:gridCol w="3836284">
                  <a:extLst>
                    <a:ext uri="{9D8B030D-6E8A-4147-A177-3AD203B41FA5}">
                      <a16:colId xmlns:a16="http://schemas.microsoft.com/office/drawing/2014/main" val="4169470519"/>
                    </a:ext>
                  </a:extLst>
                </a:gridCol>
                <a:gridCol w="3836284">
                  <a:extLst>
                    <a:ext uri="{9D8B030D-6E8A-4147-A177-3AD203B41FA5}">
                      <a16:colId xmlns:a16="http://schemas.microsoft.com/office/drawing/2014/main" val="687252618"/>
                    </a:ext>
                  </a:extLst>
                </a:gridCol>
              </a:tblGrid>
              <a:tr h="326079">
                <a:tc>
                  <a:txBody>
                    <a:bodyPr/>
                    <a:lstStyle/>
                    <a:p>
                      <a:r>
                        <a:rPr lang="en-US" dirty="0">
                          <a:latin typeface="Arial" panose="020B0604020202020204" pitchFamily="34" charset="0"/>
                          <a:cs typeface="Arial" panose="020B0604020202020204" pitchFamily="34" charset="0"/>
                        </a:rPr>
                        <a:t>Form of Behavior</a:t>
                      </a:r>
                    </a:p>
                  </a:txBody>
                  <a:tcPr/>
                </a:tc>
                <a:tc>
                  <a:txBody>
                    <a:bodyPr/>
                    <a:lstStyle/>
                    <a:p>
                      <a:r>
                        <a:rPr lang="en-US" dirty="0">
                          <a:latin typeface="Arial" panose="020B0604020202020204" pitchFamily="34" charset="0"/>
                          <a:cs typeface="Arial" panose="020B0604020202020204" pitchFamily="34" charset="0"/>
                        </a:rPr>
                        <a:t>Function</a:t>
                      </a:r>
                    </a:p>
                  </a:txBody>
                  <a:tcPr/>
                </a:tc>
                <a:extLst>
                  <a:ext uri="{0D108BD9-81ED-4DB2-BD59-A6C34878D82A}">
                    <a16:rowId xmlns:a16="http://schemas.microsoft.com/office/drawing/2014/main" val="2799025921"/>
                  </a:ext>
                </a:extLst>
              </a:tr>
              <a:tr h="326079">
                <a:tc>
                  <a:txBody>
                    <a:bodyPr/>
                    <a:lstStyle/>
                    <a:p>
                      <a:r>
                        <a:rPr lang="en-US" dirty="0">
                          <a:latin typeface="Arial" panose="020B0604020202020204" pitchFamily="34" charset="0"/>
                          <a:cs typeface="Arial" panose="020B0604020202020204" pitchFamily="34" charset="0"/>
                        </a:rPr>
                        <a:t>Aggression</a:t>
                      </a:r>
                    </a:p>
                  </a:txBody>
                  <a:tcPr/>
                </a:tc>
                <a:tc>
                  <a:txBody>
                    <a:bodyPr/>
                    <a:lstStyle/>
                    <a:p>
                      <a:r>
                        <a:rPr lang="en-US" dirty="0">
                          <a:latin typeface="Arial" panose="020B0604020202020204" pitchFamily="34" charset="0"/>
                          <a:cs typeface="Arial" panose="020B0604020202020204" pitchFamily="34" charset="0"/>
                        </a:rPr>
                        <a:t>Escape a demand</a:t>
                      </a:r>
                    </a:p>
                  </a:txBody>
                  <a:tcPr/>
                </a:tc>
                <a:extLst>
                  <a:ext uri="{0D108BD9-81ED-4DB2-BD59-A6C34878D82A}">
                    <a16:rowId xmlns:a16="http://schemas.microsoft.com/office/drawing/2014/main" val="1972105422"/>
                  </a:ext>
                </a:extLst>
              </a:tr>
              <a:tr h="326079">
                <a:tc>
                  <a:txBody>
                    <a:bodyPr/>
                    <a:lstStyle/>
                    <a:p>
                      <a:r>
                        <a:rPr lang="en-US" dirty="0">
                          <a:latin typeface="Arial" panose="020B0604020202020204" pitchFamily="34" charset="0"/>
                          <a:cs typeface="Arial" panose="020B0604020202020204" pitchFamily="34" charset="0"/>
                        </a:rPr>
                        <a:t>Aggression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Get something for self</a:t>
                      </a:r>
                    </a:p>
                  </a:txBody>
                  <a:tcPr/>
                </a:tc>
                <a:extLst>
                  <a:ext uri="{0D108BD9-81ED-4DB2-BD59-A6C34878D82A}">
                    <a16:rowId xmlns:a16="http://schemas.microsoft.com/office/drawing/2014/main" val="3226371268"/>
                  </a:ext>
                </a:extLst>
              </a:tr>
              <a:tr h="326079">
                <a:tc>
                  <a:txBody>
                    <a:bodyPr/>
                    <a:lstStyle/>
                    <a:p>
                      <a:r>
                        <a:rPr lang="en-US" dirty="0">
                          <a:latin typeface="Arial" panose="020B0604020202020204" pitchFamily="34" charset="0"/>
                          <a:cs typeface="Arial" panose="020B0604020202020204" pitchFamily="34" charset="0"/>
                        </a:rPr>
                        <a:t>Aggression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Gain social attention</a:t>
                      </a:r>
                    </a:p>
                  </a:txBody>
                  <a:tcPr/>
                </a:tc>
                <a:extLst>
                  <a:ext uri="{0D108BD9-81ED-4DB2-BD59-A6C34878D82A}">
                    <a16:rowId xmlns:a16="http://schemas.microsoft.com/office/drawing/2014/main" val="3119841386"/>
                  </a:ext>
                </a:extLst>
              </a:tr>
              <a:tr h="326079">
                <a:tc>
                  <a:txBody>
                    <a:bodyPr/>
                    <a:lstStyle/>
                    <a:p>
                      <a:r>
                        <a:rPr lang="en-US" dirty="0">
                          <a:latin typeface="Arial" panose="020B0604020202020204" pitchFamily="34" charset="0"/>
                          <a:cs typeface="Arial" panose="020B0604020202020204" pitchFamily="34" charset="0"/>
                        </a:rPr>
                        <a:t>Aggression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Get something from someone</a:t>
                      </a:r>
                    </a:p>
                  </a:txBody>
                  <a:tcPr/>
                </a:tc>
                <a:extLst>
                  <a:ext uri="{0D108BD9-81ED-4DB2-BD59-A6C34878D82A}">
                    <a16:rowId xmlns:a16="http://schemas.microsoft.com/office/drawing/2014/main" val="3808743493"/>
                  </a:ext>
                </a:extLst>
              </a:tr>
            </a:tbl>
          </a:graphicData>
        </a:graphic>
      </p:graphicFrame>
    </p:spTree>
    <p:extLst>
      <p:ext uri="{BB962C8B-B14F-4D97-AF65-F5344CB8AC3E}">
        <p14:creationId xmlns:p14="http://schemas.microsoft.com/office/powerpoint/2010/main" val="1266303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444A5B-1E22-32A0-0F9C-77D0D990FF78}"/>
              </a:ext>
            </a:extLst>
          </p:cNvPr>
          <p:cNvSpPr>
            <a:spLocks noGrp="1"/>
          </p:cNvSpPr>
          <p:nvPr>
            <p:ph sz="half" idx="1"/>
          </p:nvPr>
        </p:nvSpPr>
        <p:spPr/>
        <p:txBody>
          <a:bodyPr vert="horz" lIns="91440" tIns="45720" rIns="91440" bIns="45720" rtlCol="0" anchor="t">
            <a:normAutofit/>
          </a:bodyPr>
          <a:lstStyle/>
          <a:p>
            <a:pPr marL="342900" indent="-342900">
              <a:buChar char="•"/>
            </a:pPr>
            <a:r>
              <a:rPr lang="en-US">
                <a:latin typeface="Arial"/>
                <a:cs typeface="Arial"/>
              </a:rPr>
              <a:t>The behavior occurs after a request to perform a difficult or undesired task</a:t>
            </a:r>
            <a:endParaRPr lang="en-US"/>
          </a:p>
          <a:p>
            <a:pPr marL="342900" indent="-342900">
              <a:buChar char="•"/>
            </a:pPr>
            <a:r>
              <a:rPr lang="en-US">
                <a:latin typeface="Arial"/>
                <a:cs typeface="Arial"/>
              </a:rPr>
              <a:t>It may occur when any request is made of the person</a:t>
            </a:r>
            <a:endParaRPr lang="en-US"/>
          </a:p>
          <a:p>
            <a:pPr marL="342900" indent="-342900">
              <a:buChar char="•"/>
            </a:pPr>
            <a:r>
              <a:rPr lang="en-US">
                <a:latin typeface="Arial"/>
                <a:cs typeface="Arial"/>
              </a:rPr>
              <a:t>May seem like the person does the behavior to upset or annoy you when you are trying to get the person to do what you ask</a:t>
            </a:r>
            <a:endParaRPr lang="en-US"/>
          </a:p>
          <a:p>
            <a:pPr marL="342900" indent="-342900">
              <a:buChar char="•"/>
            </a:pPr>
            <a:r>
              <a:rPr lang="en-US">
                <a:latin typeface="Arial"/>
                <a:cs typeface="Arial"/>
              </a:rPr>
              <a:t>Caregivers may remove demands in response to the behavior</a:t>
            </a:r>
          </a:p>
          <a:p>
            <a:pPr marL="342900" indent="-342900">
              <a:buChar char="•"/>
            </a:pPr>
            <a:r>
              <a:rPr lang="en-US">
                <a:latin typeface="Arial"/>
                <a:cs typeface="Arial"/>
              </a:rPr>
              <a:t>The behavior often stops occurring shortly after you stop working with or making demands of the person</a:t>
            </a:r>
            <a:endParaRPr lang="en-US"/>
          </a:p>
          <a:p>
            <a:pPr marL="342900" indent="-342900">
              <a:buChar char="•"/>
            </a:pPr>
            <a:endParaRPr lang="en-US"/>
          </a:p>
        </p:txBody>
      </p:sp>
      <p:sp>
        <p:nvSpPr>
          <p:cNvPr id="3" name="Content Placeholder 2">
            <a:extLst>
              <a:ext uri="{FF2B5EF4-FFF2-40B4-BE49-F238E27FC236}">
                <a16:creationId xmlns:a16="http://schemas.microsoft.com/office/drawing/2014/main" id="{BBC46BAE-CA34-4442-7069-1A76782F3020}"/>
              </a:ext>
            </a:extLst>
          </p:cNvPr>
          <p:cNvSpPr>
            <a:spLocks noGrp="1"/>
          </p:cNvSpPr>
          <p:nvPr>
            <p:ph sz="half" idx="12"/>
          </p:nvPr>
        </p:nvSpPr>
        <p:spPr>
          <a:xfrm>
            <a:off x="725577" y="582080"/>
            <a:ext cx="10850353" cy="436909"/>
          </a:xfrm>
        </p:spPr>
        <p:txBody>
          <a:bodyPr vert="horz" lIns="91440" tIns="45720" rIns="91440" bIns="45720" rtlCol="0" anchor="t">
            <a:noAutofit/>
          </a:bodyPr>
          <a:lstStyle/>
          <a:p>
            <a:r>
              <a:rPr lang="en-US">
                <a:latin typeface="Arial"/>
                <a:cs typeface="Arial"/>
              </a:rPr>
              <a:t>How do you know if the function is...Escape?</a:t>
            </a:r>
            <a:endParaRPr lang="en-US"/>
          </a:p>
        </p:txBody>
      </p:sp>
    </p:spTree>
    <p:extLst>
      <p:ext uri="{BB962C8B-B14F-4D97-AF65-F5344CB8AC3E}">
        <p14:creationId xmlns:p14="http://schemas.microsoft.com/office/powerpoint/2010/main" val="1973123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444A5B-1E22-32A0-0F9C-77D0D990FF78}"/>
              </a:ext>
            </a:extLst>
          </p:cNvPr>
          <p:cNvSpPr>
            <a:spLocks noGrp="1"/>
          </p:cNvSpPr>
          <p:nvPr>
            <p:ph sz="half" idx="1"/>
          </p:nvPr>
        </p:nvSpPr>
        <p:spPr/>
        <p:txBody>
          <a:bodyPr vert="horz" lIns="91440" tIns="45720" rIns="91440" bIns="45720" rtlCol="0" anchor="t">
            <a:normAutofit/>
          </a:bodyPr>
          <a:lstStyle/>
          <a:p>
            <a:pPr marL="342900" indent="-342900">
              <a:buChar char="•"/>
            </a:pPr>
            <a:r>
              <a:rPr lang="en-US">
                <a:latin typeface="Arial"/>
                <a:cs typeface="Arial"/>
              </a:rPr>
              <a:t>The behavior seems to occur in response to staff talking to other people or engaging in other tasks</a:t>
            </a:r>
          </a:p>
          <a:p>
            <a:pPr marL="342900" indent="-342900">
              <a:buChar char="•"/>
            </a:pPr>
            <a:r>
              <a:rPr lang="en-US">
                <a:latin typeface="Arial"/>
                <a:cs typeface="Arial"/>
              </a:rPr>
              <a:t>It may occur any time you stop attending to the person</a:t>
            </a:r>
          </a:p>
          <a:p>
            <a:pPr marL="342900" indent="-342900">
              <a:buChar char="•"/>
            </a:pPr>
            <a:r>
              <a:rPr lang="en-US">
                <a:latin typeface="Arial"/>
                <a:cs typeface="Arial"/>
              </a:rPr>
              <a:t>May seem like the person does the behavior to upset or annoy you when you are not paying attention to them</a:t>
            </a:r>
            <a:endParaRPr lang="en-US"/>
          </a:p>
          <a:p>
            <a:pPr marL="342900" indent="-342900">
              <a:buChar char="•"/>
            </a:pPr>
            <a:r>
              <a:rPr lang="en-US">
                <a:latin typeface="Arial"/>
                <a:cs typeface="Arial"/>
              </a:rPr>
              <a:t>The person seems to do the behavior to get you to spend some time with them</a:t>
            </a:r>
            <a:endParaRPr lang="en-US"/>
          </a:p>
          <a:p>
            <a:pPr marL="342900" indent="-342900">
              <a:buChar char="•"/>
            </a:pPr>
            <a:endParaRPr lang="en-US"/>
          </a:p>
        </p:txBody>
      </p:sp>
      <p:sp>
        <p:nvSpPr>
          <p:cNvPr id="3" name="Content Placeholder 2">
            <a:extLst>
              <a:ext uri="{FF2B5EF4-FFF2-40B4-BE49-F238E27FC236}">
                <a16:creationId xmlns:a16="http://schemas.microsoft.com/office/drawing/2014/main" id="{BBC46BAE-CA34-4442-7069-1A76782F3020}"/>
              </a:ext>
            </a:extLst>
          </p:cNvPr>
          <p:cNvSpPr>
            <a:spLocks noGrp="1"/>
          </p:cNvSpPr>
          <p:nvPr>
            <p:ph sz="half" idx="12"/>
          </p:nvPr>
        </p:nvSpPr>
        <p:spPr>
          <a:xfrm>
            <a:off x="725577" y="582080"/>
            <a:ext cx="10850353" cy="436909"/>
          </a:xfrm>
        </p:spPr>
        <p:txBody>
          <a:bodyPr vert="horz" lIns="91440" tIns="45720" rIns="91440" bIns="45720" rtlCol="0" anchor="t">
            <a:noAutofit/>
          </a:bodyPr>
          <a:lstStyle/>
          <a:p>
            <a:r>
              <a:rPr lang="en-US">
                <a:latin typeface="Arial"/>
                <a:cs typeface="Arial"/>
              </a:rPr>
              <a:t>How do you know if the function is...Attention?</a:t>
            </a:r>
            <a:endParaRPr lang="en-US"/>
          </a:p>
        </p:txBody>
      </p:sp>
    </p:spTree>
    <p:extLst>
      <p:ext uri="{BB962C8B-B14F-4D97-AF65-F5344CB8AC3E}">
        <p14:creationId xmlns:p14="http://schemas.microsoft.com/office/powerpoint/2010/main" val="2686038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444A5B-1E22-32A0-0F9C-77D0D990FF78}"/>
              </a:ext>
            </a:extLst>
          </p:cNvPr>
          <p:cNvSpPr>
            <a:spLocks noGrp="1"/>
          </p:cNvSpPr>
          <p:nvPr>
            <p:ph sz="half" idx="1"/>
          </p:nvPr>
        </p:nvSpPr>
        <p:spPr/>
        <p:txBody>
          <a:bodyPr vert="horz" lIns="91440" tIns="45720" rIns="91440" bIns="45720" rtlCol="0" anchor="t">
            <a:normAutofit/>
          </a:bodyPr>
          <a:lstStyle/>
          <a:p>
            <a:pPr marL="342900" indent="-342900">
              <a:buChar char="•"/>
            </a:pPr>
            <a:r>
              <a:rPr lang="en-US">
                <a:latin typeface="Arial"/>
                <a:cs typeface="Arial"/>
              </a:rPr>
              <a:t>The behavior happens after the person was told an activity, food, or other item is not available or is taken away</a:t>
            </a:r>
          </a:p>
          <a:p>
            <a:pPr marL="342900" indent="-342900">
              <a:buChar char="•"/>
            </a:pPr>
            <a:r>
              <a:rPr lang="en-US">
                <a:latin typeface="Arial"/>
                <a:cs typeface="Arial"/>
              </a:rPr>
              <a:t>Problematic behaviors are more likely to result in accessing what is desired than other acceptable behaviors</a:t>
            </a:r>
          </a:p>
          <a:p>
            <a:pPr marL="342900" indent="-342900">
              <a:buChar char="•"/>
            </a:pPr>
            <a:r>
              <a:rPr lang="en-US">
                <a:latin typeface="Arial"/>
                <a:cs typeface="Arial"/>
              </a:rPr>
              <a:t>The person usually gets what they want when using this behavior</a:t>
            </a:r>
          </a:p>
          <a:p>
            <a:pPr marL="342900" indent="-342900">
              <a:buChar char="•"/>
            </a:pPr>
            <a:r>
              <a:rPr lang="en-US">
                <a:latin typeface="Arial"/>
                <a:cs typeface="Arial"/>
              </a:rPr>
              <a:t>If the person is given the food, item, or requested activity, the behavior tends to stop</a:t>
            </a:r>
          </a:p>
          <a:p>
            <a:pPr marL="342900" indent="-342900">
              <a:buChar char="•"/>
            </a:pPr>
            <a:endParaRPr lang="en-US"/>
          </a:p>
          <a:p>
            <a:pPr marL="342900" indent="-342900">
              <a:buChar char="•"/>
            </a:pPr>
            <a:endParaRPr lang="en-US"/>
          </a:p>
        </p:txBody>
      </p:sp>
      <p:sp>
        <p:nvSpPr>
          <p:cNvPr id="3" name="Content Placeholder 2">
            <a:extLst>
              <a:ext uri="{FF2B5EF4-FFF2-40B4-BE49-F238E27FC236}">
                <a16:creationId xmlns:a16="http://schemas.microsoft.com/office/drawing/2014/main" id="{BBC46BAE-CA34-4442-7069-1A76782F3020}"/>
              </a:ext>
            </a:extLst>
          </p:cNvPr>
          <p:cNvSpPr>
            <a:spLocks noGrp="1"/>
          </p:cNvSpPr>
          <p:nvPr>
            <p:ph sz="half" idx="12"/>
          </p:nvPr>
        </p:nvSpPr>
        <p:spPr>
          <a:xfrm>
            <a:off x="725577" y="582080"/>
            <a:ext cx="10850353" cy="436909"/>
          </a:xfrm>
        </p:spPr>
        <p:txBody>
          <a:bodyPr vert="horz" lIns="91440" tIns="45720" rIns="91440" bIns="45720" rtlCol="0" anchor="t">
            <a:noAutofit/>
          </a:bodyPr>
          <a:lstStyle/>
          <a:p>
            <a:r>
              <a:rPr lang="en-US">
                <a:latin typeface="Arial"/>
                <a:cs typeface="Arial"/>
              </a:rPr>
              <a:t>How do you know if the function is...Access?</a:t>
            </a:r>
            <a:endParaRPr lang="en-US"/>
          </a:p>
        </p:txBody>
      </p:sp>
    </p:spTree>
    <p:extLst>
      <p:ext uri="{BB962C8B-B14F-4D97-AF65-F5344CB8AC3E}">
        <p14:creationId xmlns:p14="http://schemas.microsoft.com/office/powerpoint/2010/main" val="730700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444A5B-1E22-32A0-0F9C-77D0D990FF78}"/>
              </a:ext>
            </a:extLst>
          </p:cNvPr>
          <p:cNvSpPr>
            <a:spLocks noGrp="1"/>
          </p:cNvSpPr>
          <p:nvPr>
            <p:ph sz="half" idx="1"/>
          </p:nvPr>
        </p:nvSpPr>
        <p:spPr/>
        <p:txBody>
          <a:bodyPr vert="horz" lIns="91440" tIns="45720" rIns="91440" bIns="45720" rtlCol="0" anchor="t">
            <a:normAutofit/>
          </a:bodyPr>
          <a:lstStyle/>
          <a:p>
            <a:pPr marL="342900" indent="-342900">
              <a:buChar char="•"/>
            </a:pPr>
            <a:r>
              <a:rPr lang="en-US">
                <a:latin typeface="Arial"/>
                <a:cs typeface="Arial"/>
              </a:rPr>
              <a:t>Might happen when the person is alone</a:t>
            </a:r>
          </a:p>
          <a:p>
            <a:pPr marL="342900" indent="-342900">
              <a:buChar char="•"/>
            </a:pPr>
            <a:r>
              <a:rPr lang="en-US">
                <a:latin typeface="Arial"/>
                <a:cs typeface="Arial"/>
              </a:rPr>
              <a:t>Occurs repeatedly, in the same way, for long periods of time</a:t>
            </a:r>
          </a:p>
          <a:p>
            <a:pPr marL="342900" indent="-342900">
              <a:buChar char="•"/>
            </a:pPr>
            <a:r>
              <a:rPr lang="en-US">
                <a:latin typeface="Arial"/>
                <a:cs typeface="Arial"/>
              </a:rPr>
              <a:t>Seems like the persons enjoys doing the behavior because it feels, tastes, looks, smells, or sounds pleasing to them</a:t>
            </a:r>
          </a:p>
          <a:p>
            <a:pPr marL="342900" indent="-342900">
              <a:buChar char="•"/>
            </a:pPr>
            <a:r>
              <a:rPr lang="en-US">
                <a:latin typeface="Arial"/>
                <a:cs typeface="Arial"/>
              </a:rPr>
              <a:t>The person may seem calm and unaware of things in their surroundings</a:t>
            </a:r>
            <a:endParaRPr lang="en-US"/>
          </a:p>
          <a:p>
            <a:pPr marL="342900" indent="-342900">
              <a:buChar char="•"/>
            </a:pPr>
            <a:endParaRPr lang="en-US"/>
          </a:p>
        </p:txBody>
      </p:sp>
      <p:sp>
        <p:nvSpPr>
          <p:cNvPr id="3" name="Content Placeholder 2">
            <a:extLst>
              <a:ext uri="{FF2B5EF4-FFF2-40B4-BE49-F238E27FC236}">
                <a16:creationId xmlns:a16="http://schemas.microsoft.com/office/drawing/2014/main" id="{BBC46BAE-CA34-4442-7069-1A76782F3020}"/>
              </a:ext>
            </a:extLst>
          </p:cNvPr>
          <p:cNvSpPr>
            <a:spLocks noGrp="1"/>
          </p:cNvSpPr>
          <p:nvPr>
            <p:ph sz="half" idx="12"/>
          </p:nvPr>
        </p:nvSpPr>
        <p:spPr>
          <a:xfrm>
            <a:off x="725577" y="582080"/>
            <a:ext cx="10850353" cy="436909"/>
          </a:xfrm>
        </p:spPr>
        <p:txBody>
          <a:bodyPr vert="horz" lIns="91440" tIns="45720" rIns="91440" bIns="45720" rtlCol="0" anchor="t">
            <a:noAutofit/>
          </a:bodyPr>
          <a:lstStyle/>
          <a:p>
            <a:r>
              <a:rPr lang="en-US">
                <a:latin typeface="Arial"/>
                <a:cs typeface="Arial"/>
              </a:rPr>
              <a:t>How do you know if the function is...Sensory?</a:t>
            </a:r>
            <a:endParaRPr lang="en-US"/>
          </a:p>
        </p:txBody>
      </p:sp>
    </p:spTree>
    <p:extLst>
      <p:ext uri="{BB962C8B-B14F-4D97-AF65-F5344CB8AC3E}">
        <p14:creationId xmlns:p14="http://schemas.microsoft.com/office/powerpoint/2010/main" val="1070309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6909BB-CA12-4B9D-B76A-7D15514A7950}"/>
              </a:ext>
            </a:extLst>
          </p:cNvPr>
          <p:cNvSpPr>
            <a:spLocks noGrp="1"/>
          </p:cNvSpPr>
          <p:nvPr>
            <p:ph sz="half" idx="1"/>
          </p:nvPr>
        </p:nvSpPr>
        <p:spPr>
          <a:xfrm>
            <a:off x="711200" y="1222826"/>
            <a:ext cx="10812731" cy="4541780"/>
          </a:xfrm>
        </p:spPr>
        <p:txBody>
          <a:bodyPr vert="horz" lIns="91440" tIns="45720" rIns="91440" bIns="45720" rtlCol="0" anchor="t">
            <a:normAutofit/>
          </a:bodyPr>
          <a:lstStyle/>
          <a:p>
            <a:endParaRPr lang="en-US">
              <a:latin typeface="Arial"/>
              <a:cs typeface="Arial"/>
            </a:endParaRPr>
          </a:p>
          <a:p>
            <a:pPr marL="342900" indent="-342900">
              <a:buChar char="•"/>
            </a:pPr>
            <a:r>
              <a:rPr lang="en-US">
                <a:latin typeface="Arial"/>
                <a:cs typeface="Arial"/>
              </a:rPr>
              <a:t>Trusting relationships between staff and the consumer helps the consumer and staff work collaboratively toward goals.</a:t>
            </a:r>
            <a:endParaRPr lang="en-US"/>
          </a:p>
          <a:p>
            <a:pPr marL="800100" lvl="1">
              <a:buChar char="•"/>
            </a:pPr>
            <a:r>
              <a:rPr lang="en-US">
                <a:latin typeface="Arial"/>
                <a:cs typeface="Arial"/>
              </a:rPr>
              <a:t> Helps to consider the consumer's own insights into their behavior.</a:t>
            </a:r>
          </a:p>
          <a:p>
            <a:pPr marL="800100" lvl="1">
              <a:buChar char="•"/>
            </a:pPr>
            <a:r>
              <a:rPr lang="en-US">
                <a:latin typeface="Arial"/>
                <a:cs typeface="Arial"/>
              </a:rPr>
              <a:t> Consumer's that trust staff are more likely to seek assistance.</a:t>
            </a:r>
          </a:p>
          <a:p>
            <a:pPr marL="800100" lvl="1">
              <a:buChar char="•"/>
            </a:pPr>
            <a:r>
              <a:rPr lang="en-US">
                <a:latin typeface="Arial"/>
                <a:cs typeface="Arial"/>
              </a:rPr>
              <a:t> Many behaviors develop to keep the person safe or meet their care needs. Developing positive relationships with staff helps show the consumer they can be safe and have their needs met, without needing to use old strategies.</a:t>
            </a:r>
            <a:endParaRPr lang="en-US">
              <a:cs typeface="Arial"/>
            </a:endParaRPr>
          </a:p>
          <a:p>
            <a:pPr marL="342900" indent="-342900">
              <a:buChar char="•"/>
            </a:pPr>
            <a:r>
              <a:rPr lang="en-US">
                <a:latin typeface="Arial"/>
                <a:cs typeface="Arial"/>
              </a:rPr>
              <a:t>Learning new ways to meet our needs can be difficult – having support can help with things are challenging.</a:t>
            </a:r>
          </a:p>
          <a:p>
            <a:pPr marL="342900" indent="-342900">
              <a:buChar char="•"/>
            </a:pPr>
            <a:endParaRPr lang="en-US">
              <a:latin typeface="Arial"/>
              <a:cs typeface="Arial"/>
            </a:endParaRPr>
          </a:p>
        </p:txBody>
      </p:sp>
      <p:sp>
        <p:nvSpPr>
          <p:cNvPr id="4" name="Content Placeholder 3">
            <a:extLst>
              <a:ext uri="{FF2B5EF4-FFF2-40B4-BE49-F238E27FC236}">
                <a16:creationId xmlns:a16="http://schemas.microsoft.com/office/drawing/2014/main" id="{618FDD83-3EA7-4DFA-9AC8-D265856CD50D}"/>
              </a:ext>
            </a:extLst>
          </p:cNvPr>
          <p:cNvSpPr>
            <a:spLocks noGrp="1"/>
          </p:cNvSpPr>
          <p:nvPr>
            <p:ph sz="half" idx="11"/>
          </p:nvPr>
        </p:nvSpPr>
        <p:spPr/>
        <p:txBody>
          <a:bodyPr/>
          <a:lstStyle/>
          <a:p>
            <a:r>
              <a:rPr lang="en-US" dirty="0"/>
              <a:t>Positive Relationships</a:t>
            </a:r>
          </a:p>
        </p:txBody>
      </p:sp>
    </p:spTree>
    <p:extLst>
      <p:ext uri="{BB962C8B-B14F-4D97-AF65-F5344CB8AC3E}">
        <p14:creationId xmlns:p14="http://schemas.microsoft.com/office/powerpoint/2010/main" val="4906556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5D8C37-5D31-4875-BDD4-ED0949421018}"/>
              </a:ext>
            </a:extLst>
          </p:cNvPr>
          <p:cNvSpPr>
            <a:spLocks noGrp="1"/>
          </p:cNvSpPr>
          <p:nvPr>
            <p:ph sz="half" idx="1"/>
          </p:nvPr>
        </p:nvSpPr>
        <p:spPr>
          <a:xfrm>
            <a:off x="704491" y="1236082"/>
            <a:ext cx="10652069" cy="4627517"/>
          </a:xfrm>
        </p:spPr>
        <p:txBody>
          <a:bodyPr vert="horz" lIns="91440" tIns="45720" rIns="91440" bIns="45720" rtlCol="0" anchor="t">
            <a:normAutofit/>
          </a:bodyPr>
          <a:lstStyle/>
          <a:p>
            <a:endParaRPr lang="en-US" dirty="0"/>
          </a:p>
          <a:p>
            <a:pPr marL="342900" indent="-342900">
              <a:buChar char="•"/>
            </a:pPr>
            <a:r>
              <a:rPr lang="en-US" sz="2400">
                <a:latin typeface="Arial"/>
                <a:cs typeface="Arial"/>
              </a:rPr>
              <a:t>Planned ignoring is a form of behavior change where behaviors we want to reduce are purposefully not given attention</a:t>
            </a:r>
            <a:endParaRPr lang="en-US" b="1">
              <a:cs typeface="Arial"/>
            </a:endParaRPr>
          </a:p>
          <a:p>
            <a:pPr marL="800100" lvl="1" indent="-342900">
              <a:buChar char="•"/>
            </a:pPr>
            <a:r>
              <a:rPr lang="en-US" sz="2000" b="1">
                <a:latin typeface="Arial"/>
                <a:cs typeface="Arial"/>
              </a:rPr>
              <a:t>This does not mean that we are ignoring the consumer or their needs!</a:t>
            </a:r>
            <a:endParaRPr lang="en-US" sz="2000" b="1">
              <a:cs typeface="Arial"/>
            </a:endParaRPr>
          </a:p>
          <a:p>
            <a:pPr marL="342900" indent="-342900">
              <a:buChar char="•"/>
            </a:pPr>
            <a:endParaRPr lang="en-US" sz="2400">
              <a:latin typeface="Arial"/>
              <a:cs typeface="Arial"/>
            </a:endParaRPr>
          </a:p>
          <a:p>
            <a:pPr marL="342900" indent="-342900">
              <a:buChar char="•"/>
            </a:pPr>
            <a:r>
              <a:rPr lang="en-US" sz="2400">
                <a:latin typeface="Arial"/>
                <a:cs typeface="Arial"/>
              </a:rPr>
              <a:t>Staff should provide an alternative for the consumer to express their need/want (e.g., communication board or phrase to tell staff) and meet that need when the consumer uses that strategy, while proving less attention to the behavior we do not want to see.</a:t>
            </a:r>
            <a:endParaRPr lang="en-US" sz="2400">
              <a:cs typeface="Arial"/>
            </a:endParaRPr>
          </a:p>
          <a:p>
            <a:pPr lvl="1"/>
            <a:endParaRPr lang="en-US" sz="2000">
              <a:cs typeface="Arial"/>
            </a:endParaRPr>
          </a:p>
          <a:p>
            <a:pPr marL="342900"/>
            <a:endParaRPr lang="en-US" sz="1600" b="1">
              <a:cs typeface="Arial"/>
            </a:endParaRPr>
          </a:p>
        </p:txBody>
      </p:sp>
      <p:sp>
        <p:nvSpPr>
          <p:cNvPr id="4" name="Content Placeholder 3">
            <a:extLst>
              <a:ext uri="{FF2B5EF4-FFF2-40B4-BE49-F238E27FC236}">
                <a16:creationId xmlns:a16="http://schemas.microsoft.com/office/drawing/2014/main" id="{5C742994-8F12-4467-A4D9-72852844EB7C}"/>
              </a:ext>
            </a:extLst>
          </p:cNvPr>
          <p:cNvSpPr>
            <a:spLocks noGrp="1"/>
          </p:cNvSpPr>
          <p:nvPr>
            <p:ph sz="half" idx="12"/>
          </p:nvPr>
        </p:nvSpPr>
        <p:spPr/>
        <p:txBody>
          <a:bodyPr/>
          <a:lstStyle/>
          <a:p>
            <a:r>
              <a:rPr lang="en-US" dirty="0"/>
              <a:t>Planned Ignoring</a:t>
            </a:r>
          </a:p>
        </p:txBody>
      </p:sp>
    </p:spTree>
    <p:extLst>
      <p:ext uri="{BB962C8B-B14F-4D97-AF65-F5344CB8AC3E}">
        <p14:creationId xmlns:p14="http://schemas.microsoft.com/office/powerpoint/2010/main" val="32259301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pic>
        <p:nvPicPr>
          <p:cNvPr id="5" name="Picture 6" descr="Icon&#10;&#10;Description automatically generated">
            <a:extLst>
              <a:ext uri="{FF2B5EF4-FFF2-40B4-BE49-F238E27FC236}">
                <a16:creationId xmlns:a16="http://schemas.microsoft.com/office/drawing/2014/main" id="{C39E6329-0B09-DAFC-9F52-A0351F22EABA}"/>
              </a:ext>
            </a:extLst>
          </p:cNvPr>
          <p:cNvPicPr>
            <a:picLocks noGrp="1" noChangeAspect="1"/>
          </p:cNvPicPr>
          <p:nvPr>
            <p:ph sz="half" idx="1"/>
          </p:nvPr>
        </p:nvPicPr>
        <p:blipFill>
          <a:blip r:embed="rId3"/>
          <a:stretch>
            <a:fillRect/>
          </a:stretch>
        </p:blipFill>
        <p:spPr>
          <a:xfrm>
            <a:off x="6117138" y="1495889"/>
            <a:ext cx="5040057" cy="4454463"/>
          </a:xfrm>
        </p:spPr>
      </p:pic>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711199" y="582080"/>
            <a:ext cx="8974667" cy="436909"/>
          </a:xfrm>
        </p:spPr>
        <p:txBody>
          <a:bodyPr vert="horz" lIns="91440" tIns="45720" rIns="91440" bIns="45720" rtlCol="0" anchor="t">
            <a:noAutofit/>
          </a:bodyPr>
          <a:lstStyle/>
          <a:p>
            <a:r>
              <a:rPr lang="en-US">
                <a:solidFill>
                  <a:schemeClr val="bg1"/>
                </a:solidFill>
                <a:latin typeface="Arial"/>
                <a:cs typeface="Arial"/>
              </a:rPr>
              <a:t>CAUTION</a:t>
            </a:r>
            <a:endParaRPr lang="en-US">
              <a:solidFill>
                <a:schemeClr val="bg1"/>
              </a:solidFill>
            </a:endParaRP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C9DF133-EA10-593A-EC2E-0CECDFEA7DF9}"/>
              </a:ext>
            </a:extLst>
          </p:cNvPr>
          <p:cNvSpPr txBox="1"/>
          <p:nvPr/>
        </p:nvSpPr>
        <p:spPr>
          <a:xfrm>
            <a:off x="754172" y="1599678"/>
            <a:ext cx="5010410" cy="1938992"/>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r>
              <a:rPr lang="en-US" sz="2400" dirty="0">
                <a:solidFill>
                  <a:schemeClr val="bg1"/>
                </a:solidFill>
                <a:cs typeface="Calibri"/>
              </a:rPr>
              <a:t>Once you start changing the response to an attention-maintained behavior, be prepared for an "extinction burst."</a:t>
            </a:r>
          </a:p>
          <a:p>
            <a:endParaRPr lang="en-US" sz="2400" dirty="0">
              <a:solidFill>
                <a:schemeClr val="bg1"/>
              </a:solidFill>
              <a:cs typeface="Calibri"/>
            </a:endParaRPr>
          </a:p>
          <a:p>
            <a:endParaRPr lang="en-US" sz="2400" dirty="0">
              <a:solidFill>
                <a:schemeClr val="bg1"/>
              </a:solidFill>
              <a:cs typeface="Calibri"/>
            </a:endParaRPr>
          </a:p>
        </p:txBody>
      </p:sp>
    </p:spTree>
    <p:extLst>
      <p:ext uri="{BB962C8B-B14F-4D97-AF65-F5344CB8AC3E}">
        <p14:creationId xmlns:p14="http://schemas.microsoft.com/office/powerpoint/2010/main" val="15401190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D091B3C-3994-42BB-9755-9C6DA54166A3}"/>
              </a:ext>
            </a:extLst>
          </p:cNvPr>
          <p:cNvSpPr>
            <a:spLocks noGrp="1"/>
          </p:cNvSpPr>
          <p:nvPr>
            <p:ph sz="half" idx="12"/>
          </p:nvPr>
        </p:nvSpPr>
        <p:spPr/>
        <p:txBody>
          <a:bodyPr/>
          <a:lstStyle/>
          <a:p>
            <a:r>
              <a:rPr lang="en-US" dirty="0"/>
              <a:t>Teach a New Skill</a:t>
            </a:r>
          </a:p>
        </p:txBody>
      </p:sp>
      <p:sp>
        <p:nvSpPr>
          <p:cNvPr id="11" name="Content Placeholder 10">
            <a:extLst>
              <a:ext uri="{FF2B5EF4-FFF2-40B4-BE49-F238E27FC236}">
                <a16:creationId xmlns:a16="http://schemas.microsoft.com/office/drawing/2014/main" id="{E3762FA3-5010-457E-9216-69ED07F37254}"/>
              </a:ext>
            </a:extLst>
          </p:cNvPr>
          <p:cNvSpPr>
            <a:spLocks noGrp="1"/>
          </p:cNvSpPr>
          <p:nvPr>
            <p:ph sz="half" idx="1"/>
          </p:nvPr>
        </p:nvSpPr>
        <p:spPr>
          <a:xfrm>
            <a:off x="7277100" y="1236082"/>
            <a:ext cx="4079460" cy="4687640"/>
          </a:xfrm>
        </p:spPr>
        <p:txBody>
          <a:bodyPr>
            <a:normAutofit/>
          </a:bodyPr>
          <a:lstStyle/>
          <a:p>
            <a:r>
              <a:rPr lang="en-US" dirty="0"/>
              <a:t>Find the skill that is missing, teach it to the consumer, model how to use it, practice it, and give praise.</a:t>
            </a:r>
          </a:p>
          <a:p>
            <a:endParaRPr lang="en-US" dirty="0"/>
          </a:p>
          <a:p>
            <a:pPr marL="342900" indent="-342900">
              <a:buFont typeface="Arial" panose="020B0604020202020204" pitchFamily="34" charset="0"/>
              <a:buChar char="•"/>
            </a:pPr>
            <a:r>
              <a:rPr lang="en-US" dirty="0"/>
              <a:t>Examples:</a:t>
            </a:r>
          </a:p>
          <a:p>
            <a:pPr marL="800100" lvl="1" indent="-342900">
              <a:buFont typeface="Arial" panose="020B0604020202020204" pitchFamily="34" charset="0"/>
              <a:buChar char="•"/>
            </a:pPr>
            <a:r>
              <a:rPr lang="en-US" sz="2000" dirty="0"/>
              <a:t>Emotional regulation skills</a:t>
            </a:r>
          </a:p>
          <a:p>
            <a:pPr marL="800100" lvl="1" indent="-342900">
              <a:buFont typeface="Arial" panose="020B0604020202020204" pitchFamily="34" charset="0"/>
              <a:buChar char="•"/>
            </a:pPr>
            <a:r>
              <a:rPr lang="en-US" sz="2000" dirty="0"/>
              <a:t>Communication board</a:t>
            </a:r>
          </a:p>
          <a:p>
            <a:pPr marL="800100" lvl="1" indent="-342900">
              <a:buFont typeface="Arial" panose="020B0604020202020204" pitchFamily="34" charset="0"/>
              <a:buChar char="•"/>
            </a:pPr>
            <a:r>
              <a:rPr lang="en-US" sz="2000" dirty="0"/>
              <a:t>Visual schedule</a:t>
            </a:r>
          </a:p>
          <a:p>
            <a:pPr marL="800100" lvl="1" indent="-342900">
              <a:buFont typeface="Arial" panose="020B0604020202020204" pitchFamily="34" charset="0"/>
              <a:buChar char="•"/>
            </a:pPr>
            <a:r>
              <a:rPr lang="en-US" sz="2000" dirty="0"/>
              <a:t>Verbal and nonverbal communication to request a break</a:t>
            </a:r>
          </a:p>
        </p:txBody>
      </p:sp>
      <p:pic>
        <p:nvPicPr>
          <p:cNvPr id="12" name="Content Placeholder 9">
            <a:extLst>
              <a:ext uri="{FF2B5EF4-FFF2-40B4-BE49-F238E27FC236}">
                <a16:creationId xmlns:a16="http://schemas.microsoft.com/office/drawing/2014/main" id="{18B1FAAF-FD6B-4EFA-A2CA-BAB2D0C2A869}"/>
              </a:ext>
            </a:extLst>
          </p:cNvPr>
          <p:cNvPicPr>
            <a:picLocks noChangeAspect="1"/>
          </p:cNvPicPr>
          <p:nvPr/>
        </p:nvPicPr>
        <p:blipFill>
          <a:blip r:embed="rId3"/>
          <a:stretch>
            <a:fillRect/>
          </a:stretch>
        </p:blipFill>
        <p:spPr>
          <a:xfrm>
            <a:off x="345109" y="2403731"/>
            <a:ext cx="6766776" cy="2050537"/>
          </a:xfrm>
          <a:prstGeom prst="rect">
            <a:avLst/>
          </a:prstGeom>
        </p:spPr>
      </p:pic>
    </p:spTree>
    <p:extLst>
      <p:ext uri="{BB962C8B-B14F-4D97-AF65-F5344CB8AC3E}">
        <p14:creationId xmlns:p14="http://schemas.microsoft.com/office/powerpoint/2010/main" val="18453870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DF08F7-29DC-4563-A522-A2EEC5937258}"/>
              </a:ext>
            </a:extLst>
          </p:cNvPr>
          <p:cNvSpPr>
            <a:spLocks noGrp="1"/>
          </p:cNvSpPr>
          <p:nvPr>
            <p:ph sz="half" idx="1"/>
          </p:nvPr>
        </p:nvSpPr>
        <p:spPr/>
        <p:txBody>
          <a:bodyPr/>
          <a:lstStyle/>
          <a:p>
            <a:endParaRPr lang="en-US" dirty="0"/>
          </a:p>
          <a:p>
            <a:r>
              <a:rPr lang="en-US" dirty="0"/>
              <a:t>Behaviors that result in favorable outcomes (to the consumer) are more likely to continue and happen in the future.</a:t>
            </a:r>
          </a:p>
          <a:p>
            <a:endParaRPr lang="en-US" dirty="0"/>
          </a:p>
          <a:p>
            <a:r>
              <a:rPr lang="en-US" dirty="0"/>
              <a:t>Providing praise or a reward for a desired behavior over time will lead to that behavior occurring more often.</a:t>
            </a:r>
          </a:p>
        </p:txBody>
      </p:sp>
      <p:sp>
        <p:nvSpPr>
          <p:cNvPr id="4" name="Content Placeholder 3">
            <a:extLst>
              <a:ext uri="{FF2B5EF4-FFF2-40B4-BE49-F238E27FC236}">
                <a16:creationId xmlns:a16="http://schemas.microsoft.com/office/drawing/2014/main" id="{81B1FD6D-BF7C-4A36-BD28-F810E6D5B4EC}"/>
              </a:ext>
            </a:extLst>
          </p:cNvPr>
          <p:cNvSpPr>
            <a:spLocks noGrp="1"/>
          </p:cNvSpPr>
          <p:nvPr>
            <p:ph sz="half" idx="12"/>
          </p:nvPr>
        </p:nvSpPr>
        <p:spPr/>
        <p:txBody>
          <a:bodyPr/>
          <a:lstStyle/>
          <a:p>
            <a:r>
              <a:rPr lang="en-US" dirty="0"/>
              <a:t>Positive Reinforcement</a:t>
            </a:r>
          </a:p>
        </p:txBody>
      </p:sp>
    </p:spTree>
    <p:extLst>
      <p:ext uri="{BB962C8B-B14F-4D97-AF65-F5344CB8AC3E}">
        <p14:creationId xmlns:p14="http://schemas.microsoft.com/office/powerpoint/2010/main" val="2047624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A08393-146B-4FA4-8370-FC33417C0F6E}"/>
              </a:ext>
            </a:extLst>
          </p:cNvPr>
          <p:cNvSpPr>
            <a:spLocks noGrp="1"/>
          </p:cNvSpPr>
          <p:nvPr>
            <p:ph sz="half" idx="1"/>
          </p:nvPr>
        </p:nvSpPr>
        <p:spPr>
          <a:xfrm>
            <a:off x="711200" y="1222826"/>
            <a:ext cx="4673600" cy="4700896"/>
          </a:xfrm>
        </p:spPr>
        <p:txBody>
          <a:bodyPr>
            <a:normAutofit fontScale="92500" lnSpcReduction="10000"/>
          </a:bodyPr>
          <a:lstStyle/>
          <a:p>
            <a:pPr marL="342900" indent="-342900">
              <a:buFont typeface="Arial" panose="020B0604020202020204" pitchFamily="34" charset="0"/>
              <a:buChar char="•"/>
            </a:pPr>
            <a:r>
              <a:rPr lang="en-US" dirty="0"/>
              <a:t>Earn a reward contingent on meeting a specific behavioral goal</a:t>
            </a:r>
          </a:p>
          <a:p>
            <a:pPr marL="342900" indent="-342900">
              <a:buFont typeface="Arial" panose="020B0604020202020204" pitchFamily="34" charset="0"/>
              <a:buChar char="•"/>
            </a:pPr>
            <a:r>
              <a:rPr lang="en-US" dirty="0"/>
              <a:t>Reward must be motivating and varied</a:t>
            </a:r>
          </a:p>
          <a:p>
            <a:pPr marL="342900" indent="-342900">
              <a:buFont typeface="Arial" panose="020B0604020202020204" pitchFamily="34" charset="0"/>
              <a:buChar char="•"/>
            </a:pPr>
            <a:r>
              <a:rPr lang="en-US" dirty="0"/>
              <a:t>Goal must be attainable</a:t>
            </a:r>
          </a:p>
          <a:p>
            <a:pPr marL="342900" indent="-342900">
              <a:buFont typeface="Arial" panose="020B0604020202020204" pitchFamily="34" charset="0"/>
              <a:buChar char="•"/>
            </a:pPr>
            <a:r>
              <a:rPr lang="en-US" dirty="0"/>
              <a:t>Present it in a developmentally appropriate way</a:t>
            </a:r>
          </a:p>
          <a:p>
            <a:pPr marL="342900" indent="-342900">
              <a:buFont typeface="Arial" panose="020B0604020202020204" pitchFamily="34" charset="0"/>
              <a:buChar char="•"/>
            </a:pPr>
            <a:r>
              <a:rPr lang="en-US" dirty="0"/>
              <a:t>Track progress </a:t>
            </a:r>
            <a:r>
              <a:rPr lang="en-US" i="1" dirty="0"/>
              <a:t>with</a:t>
            </a:r>
            <a:r>
              <a:rPr lang="en-US" dirty="0"/>
              <a:t> the consumer</a:t>
            </a:r>
          </a:p>
          <a:p>
            <a:pPr marL="342900" indent="-342900">
              <a:buFont typeface="Arial" panose="020B0604020202020204" pitchFamily="34" charset="0"/>
              <a:buChar char="•"/>
            </a:pPr>
            <a:r>
              <a:rPr lang="en-US" dirty="0"/>
              <a:t>The goal should change as the consumer develops improved skills</a:t>
            </a:r>
          </a:p>
          <a:p>
            <a:pPr marL="342900" indent="-342900">
              <a:buFont typeface="Arial" panose="020B0604020202020204" pitchFamily="34" charset="0"/>
              <a:buChar char="•"/>
            </a:pPr>
            <a:endParaRPr lang="en-US" dirty="0"/>
          </a:p>
        </p:txBody>
      </p:sp>
      <p:sp>
        <p:nvSpPr>
          <p:cNvPr id="4" name="Content Placeholder 3">
            <a:extLst>
              <a:ext uri="{FF2B5EF4-FFF2-40B4-BE49-F238E27FC236}">
                <a16:creationId xmlns:a16="http://schemas.microsoft.com/office/drawing/2014/main" id="{5A337E9C-B0A5-4B2E-95A8-84D3AF400F92}"/>
              </a:ext>
            </a:extLst>
          </p:cNvPr>
          <p:cNvSpPr>
            <a:spLocks noGrp="1"/>
          </p:cNvSpPr>
          <p:nvPr>
            <p:ph sz="half" idx="11"/>
          </p:nvPr>
        </p:nvSpPr>
        <p:spPr/>
        <p:txBody>
          <a:bodyPr/>
          <a:lstStyle/>
          <a:p>
            <a:r>
              <a:rPr lang="en-US" dirty="0"/>
              <a:t>Reward Programs</a:t>
            </a:r>
          </a:p>
        </p:txBody>
      </p:sp>
      <p:pic>
        <p:nvPicPr>
          <p:cNvPr id="8" name="Picture 7">
            <a:extLst>
              <a:ext uri="{FF2B5EF4-FFF2-40B4-BE49-F238E27FC236}">
                <a16:creationId xmlns:a16="http://schemas.microsoft.com/office/drawing/2014/main" id="{FF7D47D9-4626-4980-8FB6-78336386796E}"/>
              </a:ext>
            </a:extLst>
          </p:cNvPr>
          <p:cNvPicPr>
            <a:picLocks noChangeAspect="1"/>
          </p:cNvPicPr>
          <p:nvPr/>
        </p:nvPicPr>
        <p:blipFill>
          <a:blip r:embed="rId3"/>
          <a:stretch>
            <a:fillRect/>
          </a:stretch>
        </p:blipFill>
        <p:spPr>
          <a:xfrm>
            <a:off x="6271761" y="1436754"/>
            <a:ext cx="4850823" cy="3413542"/>
          </a:xfrm>
          <a:prstGeom prst="rect">
            <a:avLst/>
          </a:prstGeom>
        </p:spPr>
      </p:pic>
    </p:spTree>
    <p:extLst>
      <p:ext uri="{BB962C8B-B14F-4D97-AF65-F5344CB8AC3E}">
        <p14:creationId xmlns:p14="http://schemas.microsoft.com/office/powerpoint/2010/main" val="7563817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3D yellow star">
            <a:extLst>
              <a:ext uri="{FF2B5EF4-FFF2-40B4-BE49-F238E27FC236}">
                <a16:creationId xmlns:a16="http://schemas.microsoft.com/office/drawing/2014/main" id="{AF0F204A-7349-E574-31C0-282029C143C7}"/>
              </a:ext>
            </a:extLst>
          </p:cNvPr>
          <p:cNvPicPr>
            <a:picLocks noGrp="1" noChangeAspect="1"/>
          </p:cNvPicPr>
          <p:nvPr>
            <p:ph type="pic" sz="quarter" idx="10"/>
          </p:nvPr>
        </p:nvPicPr>
        <p:blipFill rotWithShape="1">
          <a:blip r:embed="rId3"/>
          <a:srcRect t="13120" b="13120"/>
          <a:stretch/>
        </p:blipFill>
        <p:spPr>
          <a:xfrm>
            <a:off x="968775" y="1772703"/>
            <a:ext cx="4803463" cy="3543545"/>
          </a:xfrm>
        </p:spPr>
      </p:pic>
      <p:sp>
        <p:nvSpPr>
          <p:cNvPr id="3" name="Content Placeholder 2">
            <a:extLst>
              <a:ext uri="{FF2B5EF4-FFF2-40B4-BE49-F238E27FC236}">
                <a16:creationId xmlns:a16="http://schemas.microsoft.com/office/drawing/2014/main" id="{25D7BE01-D5C8-C37B-42EA-57B9AE0BF0FA}"/>
              </a:ext>
            </a:extLst>
          </p:cNvPr>
          <p:cNvSpPr>
            <a:spLocks noGrp="1"/>
          </p:cNvSpPr>
          <p:nvPr>
            <p:ph sz="half" idx="1"/>
          </p:nvPr>
        </p:nvSpPr>
        <p:spPr>
          <a:xfrm>
            <a:off x="5883965" y="1236082"/>
            <a:ext cx="5472595" cy="4627517"/>
          </a:xfrm>
        </p:spPr>
        <p:txBody>
          <a:bodyPr vert="horz" lIns="91440" tIns="45720" rIns="91440" bIns="45720" rtlCol="0" anchor="t">
            <a:normAutofit/>
          </a:bodyPr>
          <a:lstStyle/>
          <a:p>
            <a:pPr marL="342900" indent="-342900">
              <a:buChar char="•"/>
            </a:pPr>
            <a:r>
              <a:rPr lang="en-US" sz="2400" dirty="0">
                <a:latin typeface="Arial"/>
                <a:cs typeface="Arial"/>
              </a:rPr>
              <a:t>Learn from each other. See what works </a:t>
            </a:r>
            <a:r>
              <a:rPr lang="en-US" sz="2400" i="1" dirty="0">
                <a:latin typeface="Arial"/>
                <a:cs typeface="Arial"/>
              </a:rPr>
              <a:t>sometimes</a:t>
            </a:r>
            <a:r>
              <a:rPr lang="en-US" sz="2400" dirty="0">
                <a:latin typeface="Arial"/>
                <a:cs typeface="Arial"/>
              </a:rPr>
              <a:t> and do more of that</a:t>
            </a:r>
          </a:p>
          <a:p>
            <a:pPr marL="342900" indent="-342900">
              <a:buFont typeface="Arial"/>
              <a:buChar char="•"/>
            </a:pPr>
            <a:r>
              <a:rPr lang="en-US" sz="2400" dirty="0">
                <a:latin typeface="Arial"/>
                <a:cs typeface="Arial"/>
              </a:rPr>
              <a:t>Strategies will not work consistently </a:t>
            </a:r>
          </a:p>
          <a:p>
            <a:pPr marL="342900" indent="-342900">
              <a:buChar char="•"/>
            </a:pPr>
            <a:r>
              <a:rPr lang="en-US" sz="2400" dirty="0">
                <a:latin typeface="Arial"/>
                <a:cs typeface="Arial"/>
              </a:rPr>
              <a:t>Make sure the expectations are reasonable</a:t>
            </a:r>
          </a:p>
          <a:p>
            <a:pPr marL="342900" indent="-342900">
              <a:buChar char="•"/>
            </a:pPr>
            <a:r>
              <a:rPr lang="en-US" sz="2400" dirty="0">
                <a:latin typeface="Arial"/>
                <a:cs typeface="Arial"/>
              </a:rPr>
              <a:t>Focus on what the consumer </a:t>
            </a:r>
            <a:r>
              <a:rPr lang="en-US" sz="2400" u="sng" dirty="0">
                <a:latin typeface="Arial"/>
                <a:cs typeface="Arial"/>
              </a:rPr>
              <a:t>is</a:t>
            </a:r>
            <a:r>
              <a:rPr lang="en-US" sz="2400" dirty="0">
                <a:latin typeface="Arial"/>
                <a:cs typeface="Arial"/>
              </a:rPr>
              <a:t> doing well </a:t>
            </a:r>
          </a:p>
          <a:p>
            <a:pPr marL="342900" indent="-342900">
              <a:buChar char="•"/>
            </a:pPr>
            <a:r>
              <a:rPr lang="en-US" sz="2400" dirty="0"/>
              <a:t>Listen to the consumer’s perspective</a:t>
            </a:r>
          </a:p>
        </p:txBody>
      </p:sp>
      <p:sp>
        <p:nvSpPr>
          <p:cNvPr id="4" name="Content Placeholder 3">
            <a:extLst>
              <a:ext uri="{FF2B5EF4-FFF2-40B4-BE49-F238E27FC236}">
                <a16:creationId xmlns:a16="http://schemas.microsoft.com/office/drawing/2014/main" id="{3C0BD7A6-773A-3F8F-4C8D-F8B83D0DEEEB}"/>
              </a:ext>
            </a:extLst>
          </p:cNvPr>
          <p:cNvSpPr>
            <a:spLocks noGrp="1"/>
          </p:cNvSpPr>
          <p:nvPr>
            <p:ph sz="half" idx="12"/>
          </p:nvPr>
        </p:nvSpPr>
        <p:spPr/>
        <p:txBody>
          <a:bodyPr vert="horz" lIns="91440" tIns="45720" rIns="91440" bIns="45720" rtlCol="0" anchor="t">
            <a:noAutofit/>
          </a:bodyPr>
          <a:lstStyle/>
          <a:p>
            <a:r>
              <a:rPr lang="en-US" dirty="0">
                <a:latin typeface="Arial"/>
                <a:cs typeface="Arial"/>
              </a:rPr>
              <a:t>Final Tips</a:t>
            </a:r>
            <a:endParaRPr lang="en-US" dirty="0"/>
          </a:p>
        </p:txBody>
      </p:sp>
    </p:spTree>
    <p:extLst>
      <p:ext uri="{BB962C8B-B14F-4D97-AF65-F5344CB8AC3E}">
        <p14:creationId xmlns:p14="http://schemas.microsoft.com/office/powerpoint/2010/main" val="29136105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34C5BAB-C7BB-44AD-8127-DB51BF2BB415}"/>
              </a:ext>
            </a:extLst>
          </p:cNvPr>
          <p:cNvSpPr>
            <a:spLocks noGrp="1"/>
          </p:cNvSpPr>
          <p:nvPr>
            <p:ph sz="half" idx="12"/>
          </p:nvPr>
        </p:nvSpPr>
        <p:spPr>
          <a:xfrm>
            <a:off x="711199" y="582080"/>
            <a:ext cx="10732117" cy="5064118"/>
          </a:xfrm>
        </p:spPr>
        <p:txBody>
          <a:bodyPr anchor="ctr"/>
          <a:lstStyle/>
          <a:p>
            <a:pPr algn="ctr"/>
            <a:r>
              <a:rPr lang="en-US" sz="4400" dirty="0"/>
              <a:t>What are some successes you’ve had when using positive behavior supports?</a:t>
            </a:r>
          </a:p>
        </p:txBody>
      </p:sp>
    </p:spTree>
    <p:extLst>
      <p:ext uri="{BB962C8B-B14F-4D97-AF65-F5344CB8AC3E}">
        <p14:creationId xmlns:p14="http://schemas.microsoft.com/office/powerpoint/2010/main" val="40493134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98263A-0678-419F-8959-1262FBB71E1A}"/>
              </a:ext>
            </a:extLst>
          </p:cNvPr>
          <p:cNvSpPr>
            <a:spLocks noGrp="1"/>
          </p:cNvSpPr>
          <p:nvPr>
            <p:ph sz="half" idx="1"/>
          </p:nvPr>
        </p:nvSpPr>
        <p:spPr/>
        <p:txBody>
          <a:bodyPr>
            <a:normAutofit/>
          </a:bodyPr>
          <a:lstStyle/>
          <a:p>
            <a:pPr algn="ctr"/>
            <a:endParaRPr lang="en-US" sz="7200"/>
          </a:p>
          <a:p>
            <a:pPr algn="ctr"/>
            <a:r>
              <a:rPr lang="en-US" sz="7200"/>
              <a:t>Questions?</a:t>
            </a:r>
          </a:p>
        </p:txBody>
      </p:sp>
    </p:spTree>
    <p:extLst>
      <p:ext uri="{BB962C8B-B14F-4D97-AF65-F5344CB8AC3E}">
        <p14:creationId xmlns:p14="http://schemas.microsoft.com/office/powerpoint/2010/main" val="349324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A59CE38B0FA0B4F8B6BF2918FEFFEC1" ma:contentTypeVersion="6" ma:contentTypeDescription="Create a new document." ma:contentTypeScope="" ma:versionID="097397248bdae6e5c2758e21d305a51c">
  <xsd:schema xmlns:xsd="http://www.w3.org/2001/XMLSchema" xmlns:xs="http://www.w3.org/2001/XMLSchema" xmlns:p="http://schemas.microsoft.com/office/2006/metadata/properties" xmlns:ns2="980eac9c-7929-4154-8b8e-356c3d7ed23b" xmlns:ns3="35d1ed90-8852-4cfa-a744-6419c8e0d891" targetNamespace="http://schemas.microsoft.com/office/2006/metadata/properties" ma:root="true" ma:fieldsID="2e33d4a9dc5f0459835a35a75305d91b" ns2:_="" ns3:_="">
    <xsd:import namespace="980eac9c-7929-4154-8b8e-356c3d7ed23b"/>
    <xsd:import namespace="35d1ed90-8852-4cfa-a744-6419c8e0d89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0eac9c-7929-4154-8b8e-356c3d7ed2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d1ed90-8852-4cfa-a744-6419c8e0d89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641F3F-97A6-4194-BA69-DE0FF4B1565B}">
  <ds:schemaRefs>
    <ds:schemaRef ds:uri="http://schemas.microsoft.com/sharepoint/v3/contenttype/forms"/>
  </ds:schemaRefs>
</ds:datastoreItem>
</file>

<file path=customXml/itemProps2.xml><?xml version="1.0" encoding="utf-8"?>
<ds:datastoreItem xmlns:ds="http://schemas.openxmlformats.org/officeDocument/2006/customXml" ds:itemID="{A02BD0A0-E165-493C-9F0C-CEDDAB510B0C}">
  <ds:schemaRefs>
    <ds:schemaRef ds:uri="http://purl.org/dc/elements/1.1/"/>
    <ds:schemaRef ds:uri="http://purl.org/dc/dcmitype/"/>
    <ds:schemaRef ds:uri="http://purl.org/dc/terms/"/>
    <ds:schemaRef ds:uri="http://schemas.microsoft.com/office/infopath/2007/PartnerControls"/>
    <ds:schemaRef ds:uri="http://schemas.openxmlformats.org/package/2006/metadata/core-properties"/>
    <ds:schemaRef ds:uri="35d1ed90-8852-4cfa-a744-6419c8e0d891"/>
    <ds:schemaRef ds:uri="http://schemas.microsoft.com/office/2006/documentManagement/types"/>
    <ds:schemaRef ds:uri="980eac9c-7929-4154-8b8e-356c3d7ed23b"/>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2924C4C-B724-4D19-90BF-0EB0FC3347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0eac9c-7929-4154-8b8e-356c3d7ed23b"/>
    <ds:schemaRef ds:uri="35d1ed90-8852-4cfa-a744-6419c8e0d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TotalTime>
  <Words>1489</Words>
  <Application>Microsoft Office PowerPoint</Application>
  <PresentationFormat>Widescreen</PresentationFormat>
  <Paragraphs>277</Paragraphs>
  <Slides>31</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Times</vt:lpstr>
      <vt:lpstr>Office Theme</vt:lpstr>
      <vt:lpstr>ABCs of Behavior and  Positive Behavior Supports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Kurt Davey</dc:creator>
  <cp:lastModifiedBy>Julie Rookard</cp:lastModifiedBy>
  <cp:revision>14</cp:revision>
  <dcterms:created xsi:type="dcterms:W3CDTF">2018-10-01T20:48:59Z</dcterms:created>
  <dcterms:modified xsi:type="dcterms:W3CDTF">2023-04-03T16:02:24Z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0x010100DA59CE38B0FA0B4F8B6BF2918FEFFEC1</vt:lpwstr>
  </property>
</Properties>
</file>